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54844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3568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8048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8048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0583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9646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1241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5116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1265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5876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375550" y="2130425"/>
            <a:ext cx="4420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765562" y="3475449"/>
            <a:ext cx="36399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  <a:defRPr sz="1800" i="0" u="none" strike="noStrike" cap="none">
                <a:solidFill>
                  <a:srgbClr val="888888"/>
                </a:solidFill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 sz="28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 sz="2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375550" y="2130425"/>
            <a:ext cx="4420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24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765576" y="3475450"/>
            <a:ext cx="40302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1800" b="1" i="0" u="none" strike="noStrike" cap="none">
                <a:solidFill>
                  <a:srgbClr val="000000"/>
                </a:solidFill>
              </a:defRPr>
            </a:lvl1pPr>
            <a:lvl2pPr marL="457200" marR="0" lvl="1" indent="0" algn="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 sz="2800" i="0" u="none" strike="noStrike" cap="none">
                <a:solidFill>
                  <a:srgbClr val="888888"/>
                </a:solidFill>
              </a:defRPr>
            </a:lvl2pPr>
            <a:lvl3pPr marL="914400" marR="0" lvl="2" indent="0" algn="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 sz="2400" i="0" u="none" strike="noStrike" cap="none">
                <a:solidFill>
                  <a:srgbClr val="888888"/>
                </a:solidFill>
              </a:defRPr>
            </a:lvl3pPr>
            <a:lvl4pPr marL="1371600" marR="0" lvl="3" indent="0" algn="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4pPr>
            <a:lvl5pPr marL="1828800" marR="0" lvl="4" indent="0" algn="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5pPr>
            <a:lvl6pPr marL="2286000" marR="0" lvl="5" indent="0" algn="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r" rtl="0">
              <a:spcBef>
                <a:spcPts val="400"/>
              </a:spcBef>
              <a:buClr>
                <a:srgbClr val="888888"/>
              </a:buClr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7225" y="0"/>
            <a:ext cx="79473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7225" y="1341242"/>
            <a:ext cx="79473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2800" i="0" u="none" strike="noStrike" cap="none">
                <a:solidFill>
                  <a:schemeClr val="dk1"/>
                </a:solidFill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400" i="0" u="none" strike="noStrike" cap="none">
                <a:solidFill>
                  <a:schemeClr val="dk1"/>
                </a:solidFill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2000" i="0" u="none" strike="noStrike" cap="none">
                <a:solidFill>
                  <a:schemeClr val="dk1"/>
                </a:solidFill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  <a:defRPr sz="2000" i="0" u="none" strike="noStrike" cap="none">
                <a:solidFill>
                  <a:schemeClr val="dk1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7225" y="0"/>
            <a:ext cx="7938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7225" y="1600195"/>
            <a:ext cx="3895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2400" i="0" u="none" strike="noStrike" cap="none">
                <a:solidFill>
                  <a:schemeClr val="dk1"/>
                </a:solidFill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9967" y="1600195"/>
            <a:ext cx="3895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2400" i="0" u="none" strike="noStrike" cap="none">
                <a:solidFill>
                  <a:schemeClr val="dk1"/>
                </a:solidFill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7225" y="0"/>
            <a:ext cx="7938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634500" y="1410900"/>
            <a:ext cx="3911400" cy="47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7225" y="0"/>
            <a:ext cx="7938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None/>
              <a:defRPr b="1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07225" y="1410900"/>
            <a:ext cx="3911400" cy="47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21500" y="785825"/>
            <a:ext cx="8634900" cy="830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rtl="0"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None/>
              <a:defRPr sz="36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  <a:defRPr sz="20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2150" y="650182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963975" y="657066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ct val="25000"/>
                <a:buFont typeface="Calibri"/>
                <a:buNone/>
              </a:pPr>
              <a:t>‹nº›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4375550" y="2130425"/>
            <a:ext cx="44202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500"/>
              <a:t>Programa de Parcerias do Estado de São Paulo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493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Programa Estadual de Parcerias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7225" y="-1380775"/>
            <a:ext cx="79473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Programa Estadual de Parcerias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-3375775" y="904400"/>
            <a:ext cx="2405100" cy="10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11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TRANSPORTE METROPOLITANO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parcerias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Investimentos de cerca de R$ 16 bilhões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Construção, manutenção e operação de mais de 90 km de trilhos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Conector reto 25"/>
          <p:cNvCxnSpPr/>
          <p:nvPr/>
        </p:nvCxnSpPr>
        <p:spPr>
          <a:xfrm>
            <a:off x="7205390" y="3662964"/>
            <a:ext cx="1974" cy="39294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643638" y="3661566"/>
            <a:ext cx="1974" cy="39294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653249" y="3664846"/>
            <a:ext cx="155416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2192678" y="3667086"/>
            <a:ext cx="1974" cy="39294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30926" y="3665688"/>
            <a:ext cx="1974" cy="392944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40537" y="3668968"/>
            <a:ext cx="155416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462746" y="1584318"/>
            <a:ext cx="8535039" cy="55184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sz="1600" dirty="0"/>
          </a:p>
          <a:p>
            <a:pPr algn="ctr" eaLnBrk="1" hangingPunct="1">
              <a:defRPr/>
            </a:pPr>
            <a:r>
              <a:rPr lang="pt-BR" sz="1600" dirty="0"/>
              <a:t>Conselho Diretor do Programa Estadual de Desestatização (desde 1996)</a:t>
            </a:r>
          </a:p>
          <a:p>
            <a:pPr algn="ctr" eaLnBrk="1" hangingPunct="1">
              <a:defRPr/>
            </a:pPr>
            <a:r>
              <a:rPr lang="pt-BR" sz="1600" dirty="0"/>
              <a:t>E Conselho Gestor de Parcerias Público-Privadas (desde 2004</a:t>
            </a:r>
            <a:r>
              <a:rPr lang="pt-BR" sz="1600" dirty="0" smtClean="0"/>
              <a:t>)</a:t>
            </a:r>
            <a:endParaRPr lang="pt-BR" sz="1600" dirty="0"/>
          </a:p>
          <a:p>
            <a:pPr algn="ctr" eaLnBrk="1" hangingPunct="1">
              <a:defRPr/>
            </a:pPr>
            <a:endParaRPr lang="pt-BR" sz="1600" dirty="0"/>
          </a:p>
        </p:txBody>
      </p:sp>
      <p:sp>
        <p:nvSpPr>
          <p:cNvPr id="33" name="Retângulo 32"/>
          <p:cNvSpPr/>
          <p:nvPr/>
        </p:nvSpPr>
        <p:spPr>
          <a:xfrm>
            <a:off x="7445150" y="2570313"/>
            <a:ext cx="1467743" cy="4593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Procuradoria Geral do Estado</a:t>
            </a:r>
          </a:p>
        </p:txBody>
      </p:sp>
      <p:cxnSp>
        <p:nvCxnSpPr>
          <p:cNvPr id="34" name="Conector angulado 33"/>
          <p:cNvCxnSpPr/>
          <p:nvPr/>
        </p:nvCxnSpPr>
        <p:spPr>
          <a:xfrm rot="16200000" flipH="1">
            <a:off x="6201731" y="591335"/>
            <a:ext cx="388937" cy="35671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2128946" y="2566746"/>
            <a:ext cx="1598281" cy="4699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Secretaria de Planejamento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48822" y="2577344"/>
            <a:ext cx="1467743" cy="4452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Secretaria da Fazenda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5752373" y="2570009"/>
            <a:ext cx="1467743" cy="4593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Secretaria de Governo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4676639" y="4849280"/>
            <a:ext cx="1394393" cy="4244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Unidade PPP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46214" y="3996230"/>
            <a:ext cx="1394393" cy="6050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Companhia Paulista de Parcerias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744411" y="3988159"/>
            <a:ext cx="1495713" cy="670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Comissão de Acompanhamento dos Contratos de PPP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022638" y="3966850"/>
            <a:ext cx="1394393" cy="7188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Agências Reguladoras</a:t>
            </a:r>
          </a:p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ARTESP &amp; ARSESP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6372999" y="3036691"/>
            <a:ext cx="1232" cy="62899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3968327" y="2563208"/>
            <a:ext cx="1467743" cy="4593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400" dirty="0">
                <a:solidFill>
                  <a:schemeClr val="tx1"/>
                </a:solidFill>
              </a:rPr>
              <a:t>Secretarias Setoriais</a:t>
            </a:r>
          </a:p>
        </p:txBody>
      </p:sp>
      <p:cxnSp>
        <p:nvCxnSpPr>
          <p:cNvPr id="44" name="Conector reto 43"/>
          <p:cNvCxnSpPr>
            <a:cxnSpLocks noChangeShapeType="1"/>
          </p:cNvCxnSpPr>
          <p:nvPr/>
        </p:nvCxnSpPr>
        <p:spPr bwMode="auto">
          <a:xfrm flipH="1">
            <a:off x="1115380" y="3020210"/>
            <a:ext cx="2" cy="6454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45" name="Conector angulado 44"/>
          <p:cNvCxnSpPr/>
          <p:nvPr/>
        </p:nvCxnSpPr>
        <p:spPr>
          <a:xfrm rot="5400000">
            <a:off x="2666368" y="629436"/>
            <a:ext cx="395287" cy="34972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>
            <a:cxnSpLocks noChangeShapeType="1"/>
          </p:cNvCxnSpPr>
          <p:nvPr/>
        </p:nvCxnSpPr>
        <p:spPr bwMode="auto">
          <a:xfrm rot="5400000">
            <a:off x="3559337" y="1519229"/>
            <a:ext cx="392112" cy="17145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</p:cxnSp>
      <p:cxnSp>
        <p:nvCxnSpPr>
          <p:cNvPr id="47" name="Conector angulado 46"/>
          <p:cNvCxnSpPr/>
          <p:nvPr/>
        </p:nvCxnSpPr>
        <p:spPr>
          <a:xfrm rot="16200000" flipH="1">
            <a:off x="4447543" y="2345523"/>
            <a:ext cx="388937" cy="587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698329" y="3985524"/>
            <a:ext cx="1394393" cy="7188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pt-BR" sz="1200" dirty="0">
                <a:solidFill>
                  <a:schemeClr val="tx1"/>
                </a:solidFill>
              </a:rPr>
              <a:t>Subsecretária de Parcerias e Inovação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0493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Programa Estadual de Parcerias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716112" y="4187800"/>
            <a:ext cx="21204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Habitação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1 parceria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± 920 milhões investidos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Construção de mais de 3.500 imóveis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487" y="1477875"/>
            <a:ext cx="1778799" cy="11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7225" y="-1380775"/>
            <a:ext cx="79473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Programa Estadual de Parcerias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487" y="2822162"/>
            <a:ext cx="1798638" cy="11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493" y="4187804"/>
            <a:ext cx="1818623" cy="117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3116" y="1504420"/>
            <a:ext cx="1805300" cy="11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6453" y="2822162"/>
            <a:ext cx="1818623" cy="117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6464" y="4187810"/>
            <a:ext cx="1818623" cy="117243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716112" y="1377550"/>
            <a:ext cx="22815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Rodovias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20 parcerias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± 90 bilhões investidos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Construção, manutenção e operação das rodovias</a:t>
            </a:r>
          </a:p>
        </p:txBody>
      </p:sp>
      <p:sp>
        <p:nvSpPr>
          <p:cNvPr id="65" name="Shape 65"/>
          <p:cNvSpPr/>
          <p:nvPr/>
        </p:nvSpPr>
        <p:spPr>
          <a:xfrm>
            <a:off x="897500" y="5667025"/>
            <a:ext cx="7656900" cy="59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34 projeto - R$ 130 bilhões investidos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2716112" y="2744225"/>
            <a:ext cx="21204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Saneamento e abastecimento </a:t>
            </a:r>
            <a:br>
              <a:rPr lang="en-US" sz="1100" b="1"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de água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2 parcerias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± 2,5 bilhões investidos na         produção e tratamento de água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732249" y="3987950"/>
            <a:ext cx="26715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Gás canalizado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3 parcerias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Operação e modernização da distribuição de gás GLP, além da ampliação da rede.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106 municípios com mais de 1 milhão de usuários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14.240 km de rede de gás canalizado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6732237" y="2770700"/>
            <a:ext cx="22815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Saúde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2 parcerias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± 1,1 bilhão investido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Implantação de hospitais e fábrica de medicamentos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732237" y="1377550"/>
            <a:ext cx="2281500" cy="11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00" b="1">
                <a:latin typeface="Verdana"/>
                <a:ea typeface="Verdana"/>
                <a:cs typeface="Verdana"/>
                <a:sym typeface="Verdana"/>
              </a:rPr>
              <a:t>Transportes Metropolitanos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5 parcerias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± 160 bilhões investidos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 . Construção, manutenção e operação de mais de 90 km de trilhos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7184" y="1377547"/>
            <a:ext cx="399324" cy="3993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-3375775" y="904400"/>
            <a:ext cx="2405100" cy="103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25000"/>
              <a:buFont typeface="Calibri"/>
              <a:buNone/>
            </a:pPr>
            <a:r>
              <a:rPr lang="en-US" sz="11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TRANSPORTE METROPOLITANO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parcerias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Investimentos de cerca de R$ 16 bilhões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Construção, manutenção e operação de mais de 90 km de trilhos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58559" y="1377547"/>
            <a:ext cx="399324" cy="3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74534" y="2744222"/>
            <a:ext cx="399324" cy="3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8584" y="2744222"/>
            <a:ext cx="399324" cy="3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7196" y="4110897"/>
            <a:ext cx="399324" cy="3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52809" y="3987947"/>
            <a:ext cx="399324" cy="399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0051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Inovar para melhorar</a:t>
            </a:r>
          </a:p>
        </p:txBody>
      </p:sp>
      <p:sp>
        <p:nvSpPr>
          <p:cNvPr id="84" name="Shape 84"/>
          <p:cNvSpPr/>
          <p:nvPr/>
        </p:nvSpPr>
        <p:spPr>
          <a:xfrm>
            <a:off x="920099" y="1346950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490765" y="1346950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061430" y="1346950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20099" y="3003164"/>
            <a:ext cx="2404500" cy="1484699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90765" y="3003164"/>
            <a:ext cx="2404500" cy="1484699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6061430" y="3003164"/>
            <a:ext cx="2404500" cy="1484699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920099" y="4661224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490765" y="4661224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6061430" y="4661224"/>
            <a:ext cx="2404500" cy="14847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1029641" y="1547967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Plataforma digital de parcerias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diálogo com a iniciativa privada, transparência, gestão de projetos e repositório de documentos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34 propostas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029641" y="4858915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Acesso virtual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Disponibilização de documentos do projeto e do setor em data room virtual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029641" y="3205111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Cenário da crise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Financiabilidade dos projetos e atração de novos atores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600306" y="1567086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Decreto 61.371/2015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Governança de projeto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“Governo é um só”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600306" y="3205111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Contratação do IFC - Banco Mundial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Referências internacionais de boas práticas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600306" y="4858915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Competição global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Regras isonômicas para participação estrangeira e de fundos de investimentos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170971" y="1567086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Aprendizado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Lições aprendidas com a experiência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“Protagonismo do financiador”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061426" y="3205100"/>
            <a:ext cx="24045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Internacionalização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Tradução de todos os documentos para inglês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Mais prazo para propostas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170971" y="4858915"/>
            <a:ext cx="21858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Segurança para o investidor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“Way out”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Acordo tripartite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Previsão de regras para reequilíbrio e indenizações</a:t>
            </a:r>
          </a:p>
        </p:txBody>
      </p:sp>
      <p:cxnSp>
        <p:nvCxnSpPr>
          <p:cNvPr id="102" name="Shape 102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621486" y="4677900"/>
            <a:ext cx="4233300" cy="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CESP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Venda de U$ 3.6 bilhões em ativos. EBITDA de U$ 0.3 Bilhão, capacidada instalado 1655 MW.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Publicação do edital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Ago/17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Leilão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26/09</a:t>
            </a:r>
          </a:p>
        </p:txBody>
      </p:sp>
      <p:sp>
        <p:nvSpPr>
          <p:cNvPr id="108" name="Shape 108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051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Licitação e contratação - 2016/17</a:t>
            </a:r>
          </a:p>
        </p:txBody>
      </p:sp>
      <p:sp>
        <p:nvSpPr>
          <p:cNvPr id="110" name="Shape 110"/>
          <p:cNvSpPr/>
          <p:nvPr/>
        </p:nvSpPr>
        <p:spPr>
          <a:xfrm>
            <a:off x="244450" y="1230387"/>
            <a:ext cx="2798400" cy="20322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172724" y="1230387"/>
            <a:ext cx="2798400" cy="20322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100999" y="1230387"/>
            <a:ext cx="2798400" cy="20322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244450" y="3325100"/>
            <a:ext cx="4273200" cy="1159800"/>
          </a:xfrm>
          <a:prstGeom prst="rect">
            <a:avLst/>
          </a:prstGeom>
          <a:solidFill>
            <a:srgbClr val="CBA72C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601550" y="3325100"/>
            <a:ext cx="4273200" cy="1159800"/>
          </a:xfrm>
          <a:prstGeom prst="rect">
            <a:avLst/>
          </a:prstGeom>
          <a:solidFill>
            <a:srgbClr val="CBA72C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244450" y="4549974"/>
            <a:ext cx="4273200" cy="960600"/>
          </a:xfrm>
          <a:prstGeom prst="rect">
            <a:avLst/>
          </a:prstGeom>
          <a:solidFill>
            <a:srgbClr val="90752C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601550" y="4549974"/>
            <a:ext cx="4273199" cy="960600"/>
          </a:xfrm>
          <a:prstGeom prst="rect">
            <a:avLst/>
          </a:prstGeom>
          <a:solidFill>
            <a:srgbClr val="90752C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44450" y="1505551"/>
            <a:ext cx="2786400" cy="14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Rodovias do Centro-Oeste Paulista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Concessão para ampliação, operação e conservação de 570 km de rodovias (corredor de integração logística entre MG e PR)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900" b="1">
                <a:latin typeface="Verdana"/>
                <a:ea typeface="Verdana"/>
                <a:cs typeface="Verdana"/>
                <a:sym typeface="Verdana"/>
              </a:rPr>
              <a:t> Licitação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 10/03 na Bovespa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900" b="1">
                <a:latin typeface="Verdana"/>
                <a:ea typeface="Verdana"/>
                <a:cs typeface="Verdana"/>
                <a:sym typeface="Verdana"/>
              </a:rPr>
              <a:t>Proposta vencedora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 Entrevias (Fundo de Investimento Pátria Infraestrutura) - ágio de 131% (1ª Parcela da outorga (R$960 milhões)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900" b="1">
                <a:latin typeface="Verdana"/>
                <a:ea typeface="Verdana"/>
                <a:cs typeface="Verdana"/>
                <a:sym typeface="Verdana"/>
              </a:rPr>
              <a:t>Início da operação</a:t>
            </a:r>
            <a:r>
              <a:rPr lang="en-US" sz="900">
                <a:latin typeface="Verdana"/>
                <a:ea typeface="Verdana"/>
                <a:cs typeface="Verdana"/>
                <a:sym typeface="Verdana"/>
              </a:rPr>
              <a:t> 5/07/2017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60299" y="4677900"/>
            <a:ext cx="4233300" cy="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Fundo de Investimento Imobiliário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Licitação para adiministração e operação de vendas de fundo imobiliário de patrimônio público.  267 imóveis com valor de referência de R$ 1 bilhão.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Licitação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22/09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60299" y="3482856"/>
            <a:ext cx="4233300" cy="8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Nova Cidade Albor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PPP para urbanizar a área da antiga Fazenda Albor, na RMSP, com a construção de 13.100 unidades habitacionais (HIS 10.480 e HMP 2.620)  para famílias com renda mensal bruta de até 10 salários mínimos.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Entrega das propostas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09/10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178728" y="1531722"/>
            <a:ext cx="2786400" cy="14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Rodovia dos Calçados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ampliação, operação e conservação de 720 km de rodovias (corredor de integração logística entre MG e PR).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Licitação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24/04 na Bovespa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Proposta vencedora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Grupo Arteris - ágio de 438% (R$ 1.2 bilhão – 1ª Parcela da Outorga Fixa)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Previsão de assinatura de contrato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e pagamento da 1ª parcela da outorga para setembro/2017.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621486" y="3482856"/>
            <a:ext cx="4233300" cy="8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Linhas 5 e 17 do Metrô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operação e manutenção de 26.8 km de vias e 25 estações.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Entrega das propostas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28/09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101006" y="1531722"/>
            <a:ext cx="2786400" cy="14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Aeroportos Estaduais de Aviação Executiva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cinco aeroportos de aviação executiva nos municípios de Itanhaém, Campinas (Amarais), Ubatuba, Bragança Paulista e Jundiaí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Licitação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16/03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Proposta vencedora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Consórcio Voa São Paulo – ágio de 101% (outorga de R$ 24 milhões paga em julho/17)</a:t>
            </a:r>
          </a:p>
        </p:txBody>
      </p:sp>
      <p:sp>
        <p:nvSpPr>
          <p:cNvPr id="123" name="Shape 123"/>
          <p:cNvSpPr/>
          <p:nvPr/>
        </p:nvSpPr>
        <p:spPr>
          <a:xfrm>
            <a:off x="897500" y="5667025"/>
            <a:ext cx="7656900" cy="59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R$17 bilhões em novos investimentos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897500" y="5667025"/>
            <a:ext cx="7656900" cy="59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Somam R$18 bilhões em novos investimentos</a:t>
            </a:r>
          </a:p>
        </p:txBody>
      </p:sp>
      <p:sp>
        <p:nvSpPr>
          <p:cNvPr id="130" name="Shape 130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051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Projetos em andamento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l="1835"/>
          <a:stretch/>
        </p:blipFill>
        <p:spPr>
          <a:xfrm>
            <a:off x="897500" y="2763952"/>
            <a:ext cx="2228437" cy="132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500" y="4202611"/>
            <a:ext cx="2228432" cy="130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>
            <a:alphaModFix/>
          </a:blip>
          <a:srcRect l="2723"/>
          <a:stretch/>
        </p:blipFill>
        <p:spPr>
          <a:xfrm>
            <a:off x="897499" y="1318384"/>
            <a:ext cx="2228437" cy="1331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178725" y="1318375"/>
            <a:ext cx="53316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Rodoanel Norte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ampliação, operação e conservação de 570 Concessão para operação e conservação do trecho norte do Rodoanel.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Consulta e audiência pública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realizadas 13/07/2017 – 364 contribuições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Publicação do edital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prevista para setembro/2017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178725" y="2789412"/>
            <a:ext cx="53316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Parques e Equipamentos Culturais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Primeira etapa do programa de concessão para exploração de serviços em 25 áreas protegidas e equipamentos culturais.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Chamamento público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realizado para 4 parques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Publicação do edital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prevista para outubro/2017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178725" y="4228212"/>
            <a:ext cx="53316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Linha 15 do Metrô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operação e manutenção de 13 km de vias e 08 estações.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Chamamento público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realizado, estudos recebidos em 24/07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Publicação do edital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prevista para novembro/17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052375" y="2010326"/>
            <a:ext cx="29190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Transporte Metropolitanos de Passageiros – Ônibus (EMTU)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operação e manutenção do serviço de transporte de passageiros em toda a Região Metropolitana de São Paulo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Modelagem final aprovada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pelo PED em 20/07/2017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Edital de Licitação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será publicado em setembro/17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897500" y="5667025"/>
            <a:ext cx="7656900" cy="59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Somam R$18 bilhões em novos investimentos</a:t>
            </a:r>
          </a:p>
        </p:txBody>
      </p:sp>
      <p:sp>
        <p:nvSpPr>
          <p:cNvPr id="145" name="Shape 145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0051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Projetos em andamento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75" y="1236150"/>
            <a:ext cx="2919044" cy="7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473" y="1236155"/>
            <a:ext cx="2919044" cy="7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1566" y="1236150"/>
            <a:ext cx="2919044" cy="7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989" y="3971724"/>
            <a:ext cx="4360659" cy="7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 l="2023" t="26596" r="1628" b="28582"/>
          <a:stretch/>
        </p:blipFill>
        <p:spPr>
          <a:xfrm>
            <a:off x="133374" y="3997368"/>
            <a:ext cx="4360658" cy="72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33375" y="2010326"/>
            <a:ext cx="29190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Rodovia do Litoral Paulista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ampliação de capacidade, operação, e conservação de trechos de rodovias que servem o litoral paulista.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Em elaboração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Conclusão dos estudos de demanda em agosto/17.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091587" y="2010326"/>
            <a:ext cx="29190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Trem Intercidades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PPP para construção, operação e manutenção de trem de média velocidade que irá operar o trecho São Paulo – Jundiaí – Campinas - Americana. (135 km)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Nova solicitação de autorização de cessão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de área ao governo federal (julho/17)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Chamamento público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para complemento dos estudos previsto para Agosto/2017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33375" y="4746325"/>
            <a:ext cx="40980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Linhas 8 e 9 da CPTM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PPP para obras de adequação, operação, modernização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Chamamento público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em andamento previsão de recebimento de estudos: 20/09/2017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604000" y="4746325"/>
            <a:ext cx="4098000" cy="11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Ônibus Intermunicipais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Concessão para operação de serviço rodoviário intermunicipal de transporte de passageiros.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. Após observações do TCE, </a:t>
            </a:r>
            <a:r>
              <a:rPr lang="en-US" sz="1000" b="1">
                <a:latin typeface="Verdana"/>
                <a:ea typeface="Verdana"/>
                <a:cs typeface="Verdana"/>
                <a:sym typeface="Verdana"/>
              </a:rPr>
              <a:t>nova consulta pública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 prevista para setembro/2017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85450" y="792325"/>
            <a:ext cx="8373000" cy="7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005100" y="182475"/>
            <a:ext cx="7505100" cy="9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000"/>
              <a:t>Iniciativas em destaque</a:t>
            </a:r>
          </a:p>
        </p:txBody>
      </p:sp>
      <p:sp>
        <p:nvSpPr>
          <p:cNvPr id="163" name="Shape 163"/>
          <p:cNvSpPr/>
          <p:nvPr/>
        </p:nvSpPr>
        <p:spPr>
          <a:xfrm>
            <a:off x="920100" y="1346950"/>
            <a:ext cx="2404500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490763" y="1346950"/>
            <a:ext cx="2404500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061426" y="1346950"/>
            <a:ext cx="2404499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920100" y="2781102"/>
            <a:ext cx="2404500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490763" y="2781102"/>
            <a:ext cx="2404500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061426" y="2781102"/>
            <a:ext cx="2404499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920100" y="4216853"/>
            <a:ext cx="2404500" cy="128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490763" y="4216853"/>
            <a:ext cx="2404500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6061426" y="4216853"/>
            <a:ext cx="2404499" cy="1285500"/>
          </a:xfrm>
          <a:prstGeom prst="rect">
            <a:avLst/>
          </a:prstGeom>
          <a:solidFill>
            <a:srgbClr val="FFD400">
              <a:alpha val="4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029641" y="1521015"/>
            <a:ext cx="2185800" cy="9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PPP do Centro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Lote 2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029641" y="4388038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Sistema Único de Arrecadação Centralizada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029641" y="2955972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Fabricação de hemoderivados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600304" y="1537570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Aviação regular (regional) e executiva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600304" y="2955972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Diagnóstico por imagem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Chamamento público em curso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10 empresas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Previsão de entrega dos estudos 30/10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600304" y="4388038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“Ginásio do Ibirapuera”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Chamamento público em curso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9 empresas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Previsão de entrega dos estudo 17/10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170968" y="1537570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Expansão da hidrovia do Tietê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6061422" y="2955963"/>
            <a:ext cx="24045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Escola sustentável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170968" y="4388038"/>
            <a:ext cx="2185800" cy="9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Novo entreposto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Verdana"/>
                <a:ea typeface="Verdana"/>
                <a:cs typeface="Verdana"/>
                <a:sym typeface="Verdana"/>
              </a:rPr>
              <a:t>(novo CEAGESP)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912775" y="1092150"/>
            <a:ext cx="754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2" name="Shape 182"/>
          <p:cNvSpPr/>
          <p:nvPr/>
        </p:nvSpPr>
        <p:spPr>
          <a:xfrm>
            <a:off x="897500" y="5667025"/>
            <a:ext cx="7656900" cy="595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R$10 bilhões em novos investimentos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4375550" y="2130425"/>
            <a:ext cx="44202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en-US" sz="2500"/>
              <a:t>brigado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modelo GES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Apresentação na tela (4:3)</PresentationFormat>
  <Paragraphs>161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Apresentação modelo GESP</vt:lpstr>
      <vt:lpstr>Programa de Parcerias do Estado de São Paulo</vt:lpstr>
      <vt:lpstr>Programa Estadual de Parcerias</vt:lpstr>
      <vt:lpstr>Programa Estadual de Parcerias</vt:lpstr>
      <vt:lpstr>Inovar para melhorar</vt:lpstr>
      <vt:lpstr>Licitação e contratação - 2016/17</vt:lpstr>
      <vt:lpstr>Projetos em andamento</vt:lpstr>
      <vt:lpstr>Projetos em andamento</vt:lpstr>
      <vt:lpstr>Iniciativas em destaque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Parcerias do Estado de São Paulo</dc:title>
  <dc:creator>Alessandro Ranulfo Lima Nery</dc:creator>
  <cp:lastModifiedBy>Celmi</cp:lastModifiedBy>
  <cp:revision>2</cp:revision>
  <dcterms:modified xsi:type="dcterms:W3CDTF">2017-09-04T13:51:34Z</dcterms:modified>
</cp:coreProperties>
</file>