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0"/>
  </p:notesMasterIdLst>
  <p:sldIdLst>
    <p:sldId id="353" r:id="rId4"/>
    <p:sldId id="409" r:id="rId5"/>
    <p:sldId id="401" r:id="rId6"/>
    <p:sldId id="425" r:id="rId7"/>
    <p:sldId id="426" r:id="rId8"/>
    <p:sldId id="427" r:id="rId9"/>
    <p:sldId id="428" r:id="rId10"/>
    <p:sldId id="416" r:id="rId11"/>
    <p:sldId id="422" r:id="rId12"/>
    <p:sldId id="417" r:id="rId13"/>
    <p:sldId id="423" r:id="rId14"/>
    <p:sldId id="424" r:id="rId15"/>
    <p:sldId id="356" r:id="rId16"/>
    <p:sldId id="429" r:id="rId17"/>
    <p:sldId id="410" r:id="rId18"/>
    <p:sldId id="430" r:id="rId19"/>
    <p:sldId id="391" r:id="rId20"/>
    <p:sldId id="392" r:id="rId21"/>
    <p:sldId id="393" r:id="rId22"/>
    <p:sldId id="394" r:id="rId23"/>
    <p:sldId id="395" r:id="rId24"/>
    <p:sldId id="396" r:id="rId25"/>
    <p:sldId id="419" r:id="rId26"/>
    <p:sldId id="420" r:id="rId27"/>
    <p:sldId id="421" r:id="rId28"/>
    <p:sldId id="398" r:id="rId29"/>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3748">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0000"/>
    <a:srgbClr val="D80E0E"/>
    <a:srgbClr val="034EA2"/>
    <a:srgbClr val="F9F9F9"/>
    <a:srgbClr val="33CCCC"/>
    <a:srgbClr val="34E8CA"/>
    <a:srgbClr val="F3F3F3"/>
    <a:srgbClr val="F08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7" autoAdjust="0"/>
    <p:restoredTop sz="94049" autoAdjust="0"/>
  </p:normalViewPr>
  <p:slideViewPr>
    <p:cSldViewPr>
      <p:cViewPr varScale="1">
        <p:scale>
          <a:sx n="71" d="100"/>
          <a:sy n="71" d="100"/>
        </p:scale>
        <p:origin x="534" y="72"/>
      </p:cViewPr>
      <p:guideLst>
        <p:guide orient="horz" pos="2160"/>
        <p:guide orient="horz" pos="3748"/>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pt-PT"/>
          </a:p>
        </p:txBody>
      </p:sp>
      <p:sp>
        <p:nvSpPr>
          <p:cNvPr id="3" name="Marcador de Posição da Data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CA98396D-8776-4035-9339-9286AF825910}" type="datetimeFigureOut">
              <a:rPr lang="pt-PT"/>
              <a:pPr>
                <a:defRPr/>
              </a:pPr>
              <a:t>04/09/2017</a:t>
            </a:fld>
            <a:endParaRPr lang="pt-PT"/>
          </a:p>
        </p:txBody>
      </p:sp>
      <p:sp>
        <p:nvSpPr>
          <p:cNvPr id="4" name="Marcador de Posição da Imagem do Diapositivo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pt-PT" noProof="0"/>
          </a:p>
        </p:txBody>
      </p:sp>
      <p:sp>
        <p:nvSpPr>
          <p:cNvPr id="5" name="Marcador de Posição de Notas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pt-PT"/>
          </a:p>
        </p:txBody>
      </p:sp>
      <p:sp>
        <p:nvSpPr>
          <p:cNvPr id="7" name="Marcador de Posição do Número do Diapositivo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6C22C960-12B2-4C6E-B63B-CCDB063BD5D9}" type="slidenum">
              <a:rPr lang="pt-PT"/>
              <a:pPr>
                <a:defRPr/>
              </a:pPr>
              <a:t>‹nº›</a:t>
            </a:fld>
            <a:endParaRPr lang="pt-PT"/>
          </a:p>
        </p:txBody>
      </p:sp>
    </p:spTree>
    <p:extLst>
      <p:ext uri="{BB962C8B-B14F-4D97-AF65-F5344CB8AC3E}">
        <p14:creationId xmlns:p14="http://schemas.microsoft.com/office/powerpoint/2010/main" val="1961043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t-BR"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ABB25-B53F-4AF5-AB1F-029CF32FBCC8}" type="slidenum">
              <a:rPr lang="pt-PT" smtClean="0"/>
              <a:pPr fontAlgn="base">
                <a:spcBef>
                  <a:spcPct val="0"/>
                </a:spcBef>
                <a:spcAft>
                  <a:spcPct val="0"/>
                </a:spcAft>
                <a:defRPr/>
              </a:pPr>
              <a:t>1</a:t>
            </a:fld>
            <a:endParaRPr lang="pt-PT" smtClean="0"/>
          </a:p>
        </p:txBody>
      </p:sp>
    </p:spTree>
    <p:extLst>
      <p:ext uri="{BB962C8B-B14F-4D97-AF65-F5344CB8AC3E}">
        <p14:creationId xmlns:p14="http://schemas.microsoft.com/office/powerpoint/2010/main" val="39188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t-BR"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72D9CD-65AE-4123-A4CE-D2750DABEF54}" type="slidenum">
              <a:rPr lang="pt-PT" smtClean="0"/>
              <a:pPr fontAlgn="base">
                <a:spcBef>
                  <a:spcPct val="0"/>
                </a:spcBef>
                <a:spcAft>
                  <a:spcPct val="0"/>
                </a:spcAft>
                <a:defRPr/>
              </a:pPr>
              <a:t>26</a:t>
            </a:fld>
            <a:endParaRPr lang="pt-PT" smtClean="0"/>
          </a:p>
        </p:txBody>
      </p:sp>
    </p:spTree>
    <p:extLst>
      <p:ext uri="{BB962C8B-B14F-4D97-AF65-F5344CB8AC3E}">
        <p14:creationId xmlns:p14="http://schemas.microsoft.com/office/powerpoint/2010/main" val="31811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519F3140-AC6D-4B35-A1CA-D47C2D435168}"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A72726D-8040-414C-85AE-258333271B47}" type="slidenum">
              <a:rPr lang="es-ES"/>
              <a:pPr>
                <a:defRPr/>
              </a:pPr>
              <a:t>‹nº›</a:t>
            </a:fld>
            <a:endParaRPr lang="es-ES"/>
          </a:p>
        </p:txBody>
      </p:sp>
    </p:spTree>
    <p:extLst>
      <p:ext uri="{BB962C8B-B14F-4D97-AF65-F5344CB8AC3E}">
        <p14:creationId xmlns:p14="http://schemas.microsoft.com/office/powerpoint/2010/main" val="46623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952850B-CC6B-4685-BF65-16738F8317AB}"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0FCE14F-8F49-441F-8C9B-7DAF5D56AB4E}" type="slidenum">
              <a:rPr lang="es-ES"/>
              <a:pPr>
                <a:defRPr/>
              </a:pPr>
              <a:t>‹nº›</a:t>
            </a:fld>
            <a:endParaRPr lang="es-ES"/>
          </a:p>
        </p:txBody>
      </p:sp>
    </p:spTree>
    <p:extLst>
      <p:ext uri="{BB962C8B-B14F-4D97-AF65-F5344CB8AC3E}">
        <p14:creationId xmlns:p14="http://schemas.microsoft.com/office/powerpoint/2010/main" val="95409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1FC56A1-9FFD-4B63-843A-07A644E49760}"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347193B-2E3F-4011-A6E2-1E2158BAD944}" type="slidenum">
              <a:rPr lang="es-ES"/>
              <a:pPr>
                <a:defRPr/>
              </a:pPr>
              <a:t>‹nº›</a:t>
            </a:fld>
            <a:endParaRPr lang="es-ES"/>
          </a:p>
        </p:txBody>
      </p:sp>
    </p:spTree>
    <p:extLst>
      <p:ext uri="{BB962C8B-B14F-4D97-AF65-F5344CB8AC3E}">
        <p14:creationId xmlns:p14="http://schemas.microsoft.com/office/powerpoint/2010/main" val="4087287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A835B189-6C3B-4534-9069-C076CCE0576F}"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8DC7C11-D369-4F71-9339-D73D0070EBA3}" type="slidenum">
              <a:rPr lang="es-ES"/>
              <a:pPr>
                <a:defRPr/>
              </a:pPr>
              <a:t>‹nº›</a:t>
            </a:fld>
            <a:endParaRPr lang="es-ES"/>
          </a:p>
        </p:txBody>
      </p:sp>
    </p:spTree>
    <p:extLst>
      <p:ext uri="{BB962C8B-B14F-4D97-AF65-F5344CB8AC3E}">
        <p14:creationId xmlns:p14="http://schemas.microsoft.com/office/powerpoint/2010/main" val="1196853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0866855-DDC5-4EEE-8DE6-044E285823C8}"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074CB2C-6E7B-4A89-9212-A85EAFFB30BE}" type="slidenum">
              <a:rPr lang="es-ES"/>
              <a:pPr>
                <a:defRPr/>
              </a:pPr>
              <a:t>‹nº›</a:t>
            </a:fld>
            <a:endParaRPr lang="es-ES"/>
          </a:p>
        </p:txBody>
      </p:sp>
    </p:spTree>
    <p:extLst>
      <p:ext uri="{BB962C8B-B14F-4D97-AF65-F5344CB8AC3E}">
        <p14:creationId xmlns:p14="http://schemas.microsoft.com/office/powerpoint/2010/main" val="314825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EB6E5CF-051F-4092-AF48-318F3FFFDE9C}"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20AFED5-2E61-444D-9C44-606680C6B90A}" type="slidenum">
              <a:rPr lang="es-ES"/>
              <a:pPr>
                <a:defRPr/>
              </a:pPr>
              <a:t>‹nº›</a:t>
            </a:fld>
            <a:endParaRPr lang="es-ES"/>
          </a:p>
        </p:txBody>
      </p:sp>
    </p:spTree>
    <p:extLst>
      <p:ext uri="{BB962C8B-B14F-4D97-AF65-F5344CB8AC3E}">
        <p14:creationId xmlns:p14="http://schemas.microsoft.com/office/powerpoint/2010/main" val="126767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BDF475B-CF59-47E7-9E5B-FA8E6887EE55}" type="datetime1">
              <a:rPr lang="es-ES"/>
              <a:pPr>
                <a:defRPr/>
              </a:pPr>
              <a:t>04/09/2017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C91A6E4-0A0A-4FDE-A5CA-BD56D3146332}" type="slidenum">
              <a:rPr lang="es-ES"/>
              <a:pPr>
                <a:defRPr/>
              </a:pPr>
              <a:t>‹nº›</a:t>
            </a:fld>
            <a:endParaRPr lang="es-ES"/>
          </a:p>
        </p:txBody>
      </p:sp>
    </p:spTree>
    <p:extLst>
      <p:ext uri="{BB962C8B-B14F-4D97-AF65-F5344CB8AC3E}">
        <p14:creationId xmlns:p14="http://schemas.microsoft.com/office/powerpoint/2010/main" val="261670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1B04105-8B7D-413A-A036-46A159641BCA}" type="datetime1">
              <a:rPr lang="es-ES"/>
              <a:pPr>
                <a:defRPr/>
              </a:pPr>
              <a:t>04/09/2017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4276C10B-3F5F-470E-9F14-0C050365E377}" type="slidenum">
              <a:rPr lang="es-ES"/>
              <a:pPr>
                <a:defRPr/>
              </a:pPr>
              <a:t>‹nº›</a:t>
            </a:fld>
            <a:endParaRPr lang="es-ES"/>
          </a:p>
        </p:txBody>
      </p:sp>
    </p:spTree>
    <p:extLst>
      <p:ext uri="{BB962C8B-B14F-4D97-AF65-F5344CB8AC3E}">
        <p14:creationId xmlns:p14="http://schemas.microsoft.com/office/powerpoint/2010/main" val="3483679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1B0AAE1-AC49-4ADB-BA46-4C47E42D0FFA}" type="datetime1">
              <a:rPr lang="es-ES"/>
              <a:pPr>
                <a:defRPr/>
              </a:pPr>
              <a:t>04/09/2017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E7B0D11-A262-456F-9762-C4FCC7465D58}" type="slidenum">
              <a:rPr lang="es-ES"/>
              <a:pPr>
                <a:defRPr/>
              </a:pPr>
              <a:t>‹nº›</a:t>
            </a:fld>
            <a:endParaRPr lang="es-ES"/>
          </a:p>
        </p:txBody>
      </p:sp>
    </p:spTree>
    <p:extLst>
      <p:ext uri="{BB962C8B-B14F-4D97-AF65-F5344CB8AC3E}">
        <p14:creationId xmlns:p14="http://schemas.microsoft.com/office/powerpoint/2010/main" val="1825891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63EAC0E-BE89-411A-8020-B4C21C9E904B}" type="datetime1">
              <a:rPr lang="es-ES"/>
              <a:pPr>
                <a:defRPr/>
              </a:pPr>
              <a:t>04/09/2017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7E25EBE4-46B9-48F5-8499-2D414449F8E8}" type="slidenum">
              <a:rPr lang="es-ES"/>
              <a:pPr>
                <a:defRPr/>
              </a:pPr>
              <a:t>‹nº›</a:t>
            </a:fld>
            <a:endParaRPr lang="es-ES"/>
          </a:p>
        </p:txBody>
      </p:sp>
    </p:spTree>
    <p:extLst>
      <p:ext uri="{BB962C8B-B14F-4D97-AF65-F5344CB8AC3E}">
        <p14:creationId xmlns:p14="http://schemas.microsoft.com/office/powerpoint/2010/main" val="2454457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543E5F-6806-443C-8D45-0197A0732994}" type="datetime1">
              <a:rPr lang="es-ES"/>
              <a:pPr>
                <a:defRPr/>
              </a:pPr>
              <a:t>04/09/2017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65CEBBD-F080-4BFC-9A52-95CB77E001A1}" type="slidenum">
              <a:rPr lang="es-ES"/>
              <a:pPr>
                <a:defRPr/>
              </a:pPr>
              <a:t>‹nº›</a:t>
            </a:fld>
            <a:endParaRPr lang="es-ES"/>
          </a:p>
        </p:txBody>
      </p:sp>
    </p:spTree>
    <p:extLst>
      <p:ext uri="{BB962C8B-B14F-4D97-AF65-F5344CB8AC3E}">
        <p14:creationId xmlns:p14="http://schemas.microsoft.com/office/powerpoint/2010/main" val="384542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6 Rectángulo"/>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Picture 15" descr="Z:\IFC\LOGOTIPOS\ARTESP VETOR\logo-artes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333375"/>
            <a:ext cx="917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10 Imagen" descr="LOGISTICA_TRANSPORTES_H_PR.png"/>
          <p:cNvPicPr>
            <a:picLocks noChangeAspect="1"/>
          </p:cNvPicPr>
          <p:nvPr userDrawn="1"/>
        </p:nvPicPr>
        <p:blipFill>
          <a:blip r:embed="rId3">
            <a:extLst>
              <a:ext uri="{28A0092B-C50C-407E-A947-70E740481C1C}">
                <a14:useLocalDpi xmlns:a14="http://schemas.microsoft.com/office/drawing/2010/main" val="0"/>
              </a:ext>
            </a:extLst>
          </a:blip>
          <a:srcRect l="20474" t="34802" r="19676" b="36922"/>
          <a:stretch>
            <a:fillRect/>
          </a:stretch>
        </p:blipFill>
        <p:spPr bwMode="auto">
          <a:xfrm>
            <a:off x="1403350" y="188913"/>
            <a:ext cx="14843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2 Imagen" descr="desenhoppt.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949950"/>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userDrawn="1"/>
        </p:nvSpPr>
        <p:spPr bwMode="auto">
          <a:xfrm>
            <a:off x="5940425" y="6237288"/>
            <a:ext cx="1295400" cy="215900"/>
          </a:xfrm>
          <a:prstGeom prst="rect">
            <a:avLst/>
          </a:prstGeom>
          <a:noFill/>
          <a:ln w="9525">
            <a:noFill/>
            <a:miter lim="800000"/>
            <a:headEnd/>
            <a:tailEnd/>
          </a:ln>
        </p:spPr>
        <p:txBody>
          <a:bodyPr>
            <a:spAutoFit/>
          </a:bodyPr>
          <a:lstStyle/>
          <a:p>
            <a:pPr>
              <a:spcAft>
                <a:spcPts val="1000"/>
              </a:spcAft>
              <a:defRPr/>
            </a:pPr>
            <a:r>
              <a:rPr lang="pt-BR" sz="800">
                <a:solidFill>
                  <a:schemeClr val="bg1"/>
                </a:solidFill>
              </a:rPr>
              <a:t>Advisors:</a:t>
            </a:r>
            <a:endParaRPr lang="es-ES" sz="800">
              <a:solidFill>
                <a:schemeClr val="bg1"/>
              </a:solidFill>
            </a:endParaRPr>
          </a:p>
        </p:txBody>
      </p:sp>
      <p:pic>
        <p:nvPicPr>
          <p:cNvPr id="7" name="14 Imagen" descr="BNDES BRANCO.gif"/>
          <p:cNvPicPr>
            <a:picLocks noChangeAspect="1"/>
          </p:cNvPicPr>
          <p:nvPr userDrawn="1"/>
        </p:nvPicPr>
        <p:blipFill>
          <a:blip r:embed="rId5" cstate="print">
            <a:extLst>
              <a:ext uri="{28A0092B-C50C-407E-A947-70E740481C1C}">
                <a14:useLocalDpi xmlns:a14="http://schemas.microsoft.com/office/drawing/2010/main" val="0"/>
              </a:ext>
            </a:extLst>
          </a:blip>
          <a:srcRect l="25980" t="36636" r="26059" b="37984"/>
          <a:stretch>
            <a:fillRect/>
          </a:stretch>
        </p:blipFill>
        <p:spPr bwMode="auto">
          <a:xfrm>
            <a:off x="7785100" y="6435725"/>
            <a:ext cx="963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5 Imagen" descr="IFC-WBG-horizontal-Whit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11863" y="6453188"/>
            <a:ext cx="15128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6642100" y="-26988"/>
            <a:ext cx="2044700" cy="922338"/>
          </a:xfrm>
          <a:prstGeom prst="rect">
            <a:avLst/>
          </a:prstGeom>
          <a:noFill/>
          <a:ln w="9525">
            <a:noFill/>
            <a:miter lim="800000"/>
            <a:headEnd/>
            <a:tailEnd/>
          </a:ln>
        </p:spPr>
        <p:txBody>
          <a:bodyPr wrap="none">
            <a:spAutoFit/>
          </a:bodyPr>
          <a:lstStyle/>
          <a:p>
            <a:pPr algn="ctr">
              <a:defRPr/>
            </a:pPr>
            <a:r>
              <a:rPr lang="en-US" sz="5400">
                <a:solidFill>
                  <a:srgbClr val="D9D9D9"/>
                </a:solidFill>
                <a:latin typeface="Calibri" pitchFamily="34" charset="0"/>
              </a:rPr>
              <a:t>DRAFT</a:t>
            </a:r>
          </a:p>
        </p:txBody>
      </p:sp>
      <p:sp>
        <p:nvSpPr>
          <p:cNvPr id="10" name="3 Marcador de fecha"/>
          <p:cNvSpPr>
            <a:spLocks noGrp="1"/>
          </p:cNvSpPr>
          <p:nvPr>
            <p:ph type="dt" sz="half" idx="10"/>
          </p:nvPr>
        </p:nvSpPr>
        <p:spPr/>
        <p:txBody>
          <a:bodyPr/>
          <a:lstStyle>
            <a:lvl1pPr>
              <a:defRPr/>
            </a:lvl1pPr>
          </a:lstStyle>
          <a:p>
            <a:pPr>
              <a:defRPr/>
            </a:pPr>
            <a:fld id="{65FB7B0C-A007-454E-9DF2-2C81BC6A2F79}" type="datetime1">
              <a:rPr lang="es-ES"/>
              <a:pPr>
                <a:defRPr/>
              </a:pPr>
              <a:t>04/09/2017</a:t>
            </a:fld>
            <a:endParaRPr lang="es-ES"/>
          </a:p>
        </p:txBody>
      </p:sp>
      <p:sp>
        <p:nvSpPr>
          <p:cNvPr id="11" name="4 Marcador de pie de página"/>
          <p:cNvSpPr>
            <a:spLocks noGrp="1"/>
          </p:cNvSpPr>
          <p:nvPr>
            <p:ph type="ftr" sz="quarter" idx="11"/>
          </p:nvPr>
        </p:nvSpPr>
        <p:spPr/>
        <p:txBody>
          <a:bodyPr/>
          <a:lstStyle>
            <a:lvl1pPr>
              <a:defRPr/>
            </a:lvl1pPr>
          </a:lstStyle>
          <a:p>
            <a:pPr>
              <a:defRPr/>
            </a:pPr>
            <a:endParaRPr lang="es-ES"/>
          </a:p>
        </p:txBody>
      </p:sp>
      <p:sp>
        <p:nvSpPr>
          <p:cNvPr id="12" name="5 Marcador de número de diapositiva"/>
          <p:cNvSpPr>
            <a:spLocks noGrp="1"/>
          </p:cNvSpPr>
          <p:nvPr>
            <p:ph type="sldNum" sz="quarter" idx="12"/>
          </p:nvPr>
        </p:nvSpPr>
        <p:spPr/>
        <p:txBody>
          <a:bodyPr/>
          <a:lstStyle>
            <a:lvl1pPr>
              <a:defRPr/>
            </a:lvl1pPr>
          </a:lstStyle>
          <a:p>
            <a:pPr>
              <a:defRPr/>
            </a:pPr>
            <a:fld id="{784CDC9B-1C4E-4899-ADB3-A152BEDE0762}" type="slidenum">
              <a:rPr lang="es-ES"/>
              <a:pPr>
                <a:defRPr/>
              </a:pPr>
              <a:t>‹nº›</a:t>
            </a:fld>
            <a:endParaRPr lang="es-ES"/>
          </a:p>
        </p:txBody>
      </p:sp>
    </p:spTree>
    <p:extLst>
      <p:ext uri="{BB962C8B-B14F-4D97-AF65-F5344CB8AC3E}">
        <p14:creationId xmlns:p14="http://schemas.microsoft.com/office/powerpoint/2010/main" val="2225990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F09B34E-E0B9-4774-979A-F47419B889DA}" type="datetime1">
              <a:rPr lang="es-ES"/>
              <a:pPr>
                <a:defRPr/>
              </a:pPr>
              <a:t>04/09/2017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1ABA04E-321E-41DC-9328-A5AF31EDFC1C}" type="slidenum">
              <a:rPr lang="es-ES"/>
              <a:pPr>
                <a:defRPr/>
              </a:pPr>
              <a:t>‹nº›</a:t>
            </a:fld>
            <a:endParaRPr lang="es-ES"/>
          </a:p>
        </p:txBody>
      </p:sp>
    </p:spTree>
    <p:extLst>
      <p:ext uri="{BB962C8B-B14F-4D97-AF65-F5344CB8AC3E}">
        <p14:creationId xmlns:p14="http://schemas.microsoft.com/office/powerpoint/2010/main" val="964011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E444033-F517-4848-82F4-AB6C88BCEA5D}"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A0B2041-364D-41BE-AC1C-26FC3B478987}" type="slidenum">
              <a:rPr lang="es-ES"/>
              <a:pPr>
                <a:defRPr/>
              </a:pPr>
              <a:t>‹nº›</a:t>
            </a:fld>
            <a:endParaRPr lang="es-ES"/>
          </a:p>
        </p:txBody>
      </p:sp>
    </p:spTree>
    <p:extLst>
      <p:ext uri="{BB962C8B-B14F-4D97-AF65-F5344CB8AC3E}">
        <p14:creationId xmlns:p14="http://schemas.microsoft.com/office/powerpoint/2010/main" val="1593285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AA231BE-11E2-4FA0-A17D-BAFCFB22DB17}"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3A58B16-E2D7-4D1C-B39F-474E906E7925}" type="slidenum">
              <a:rPr lang="es-ES"/>
              <a:pPr>
                <a:defRPr/>
              </a:pPr>
              <a:t>‹nº›</a:t>
            </a:fld>
            <a:endParaRPr lang="es-ES"/>
          </a:p>
        </p:txBody>
      </p:sp>
    </p:spTree>
    <p:extLst>
      <p:ext uri="{BB962C8B-B14F-4D97-AF65-F5344CB8AC3E}">
        <p14:creationId xmlns:p14="http://schemas.microsoft.com/office/powerpoint/2010/main" val="964027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29E59D9-75CC-42A1-822A-4B63D1F84538}"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10C047F-7020-4875-ADF4-CACFB28C1479}" type="slidenum">
              <a:rPr lang="es-ES"/>
              <a:pPr>
                <a:defRPr/>
              </a:pPr>
              <a:t>‹nº›</a:t>
            </a:fld>
            <a:endParaRPr lang="es-ES"/>
          </a:p>
        </p:txBody>
      </p:sp>
    </p:spTree>
    <p:extLst>
      <p:ext uri="{BB962C8B-B14F-4D97-AF65-F5344CB8AC3E}">
        <p14:creationId xmlns:p14="http://schemas.microsoft.com/office/powerpoint/2010/main" val="362483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F3B6137-F9CA-4046-B401-F49CF466FBBE}"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FBB4C13-2F8F-4586-A658-8C0134A8BB98}" type="slidenum">
              <a:rPr lang="es-ES"/>
              <a:pPr>
                <a:defRPr/>
              </a:pPr>
              <a:t>‹nº›</a:t>
            </a:fld>
            <a:endParaRPr lang="es-ES"/>
          </a:p>
        </p:txBody>
      </p:sp>
    </p:spTree>
    <p:extLst>
      <p:ext uri="{BB962C8B-B14F-4D97-AF65-F5344CB8AC3E}">
        <p14:creationId xmlns:p14="http://schemas.microsoft.com/office/powerpoint/2010/main" val="4065259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5506C97-73D4-422F-A2F3-639E5C3262DF}"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AE25366-4345-4900-BB21-C11C615A5F82}" type="slidenum">
              <a:rPr lang="es-ES"/>
              <a:pPr>
                <a:defRPr/>
              </a:pPr>
              <a:t>‹nº›</a:t>
            </a:fld>
            <a:endParaRPr lang="es-ES"/>
          </a:p>
        </p:txBody>
      </p:sp>
    </p:spTree>
    <p:extLst>
      <p:ext uri="{BB962C8B-B14F-4D97-AF65-F5344CB8AC3E}">
        <p14:creationId xmlns:p14="http://schemas.microsoft.com/office/powerpoint/2010/main" val="2794170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995BEC8-600B-46E7-9392-389C39DA92D8}" type="datetime1">
              <a:rPr lang="es-ES"/>
              <a:pPr>
                <a:defRPr/>
              </a:pPr>
              <a:t>04/09/2017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A4D76AD-0F93-48A7-BA73-01B7A0EDD679}" type="slidenum">
              <a:rPr lang="es-ES"/>
              <a:pPr>
                <a:defRPr/>
              </a:pPr>
              <a:t>‹nº›</a:t>
            </a:fld>
            <a:endParaRPr lang="es-ES"/>
          </a:p>
        </p:txBody>
      </p:sp>
    </p:spTree>
    <p:extLst>
      <p:ext uri="{BB962C8B-B14F-4D97-AF65-F5344CB8AC3E}">
        <p14:creationId xmlns:p14="http://schemas.microsoft.com/office/powerpoint/2010/main" val="261912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A4C2B01-0832-4A70-AB8E-C3E8ED0A9D71}" type="datetime1">
              <a:rPr lang="es-ES"/>
              <a:pPr>
                <a:defRPr/>
              </a:pPr>
              <a:t>04/09/2017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C8F948A-4388-4267-A7F6-53C342FF1B55}" type="slidenum">
              <a:rPr lang="es-ES"/>
              <a:pPr>
                <a:defRPr/>
              </a:pPr>
              <a:t>‹nº›</a:t>
            </a:fld>
            <a:endParaRPr lang="es-ES"/>
          </a:p>
        </p:txBody>
      </p:sp>
    </p:spTree>
    <p:extLst>
      <p:ext uri="{BB962C8B-B14F-4D97-AF65-F5344CB8AC3E}">
        <p14:creationId xmlns:p14="http://schemas.microsoft.com/office/powerpoint/2010/main" val="3688168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7663778-5D23-4322-8A93-F88177DD2DB9}" type="datetime1">
              <a:rPr lang="es-ES"/>
              <a:pPr>
                <a:defRPr/>
              </a:pPr>
              <a:t>04/09/2017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4C44ECC-D8E2-4822-8AB8-9FB82564ED4C}" type="slidenum">
              <a:rPr lang="es-ES"/>
              <a:pPr>
                <a:defRPr/>
              </a:pPr>
              <a:t>‹nº›</a:t>
            </a:fld>
            <a:endParaRPr lang="es-ES"/>
          </a:p>
        </p:txBody>
      </p:sp>
    </p:spTree>
    <p:extLst>
      <p:ext uri="{BB962C8B-B14F-4D97-AF65-F5344CB8AC3E}">
        <p14:creationId xmlns:p14="http://schemas.microsoft.com/office/powerpoint/2010/main" val="161827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CB6ABF2-F1BA-48B7-B1E4-B0A4635F3EA9}" type="datetime1">
              <a:rPr lang="es-ES"/>
              <a:pPr>
                <a:defRPr/>
              </a:pPr>
              <a:t>04/09/2017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71675090-8971-41F1-AB85-EC94F5F67311}" type="slidenum">
              <a:rPr lang="es-ES"/>
              <a:pPr>
                <a:defRPr/>
              </a:pPr>
              <a:t>‹nº›</a:t>
            </a:fld>
            <a:endParaRPr lang="es-ES"/>
          </a:p>
        </p:txBody>
      </p:sp>
    </p:spTree>
    <p:extLst>
      <p:ext uri="{BB962C8B-B14F-4D97-AF65-F5344CB8AC3E}">
        <p14:creationId xmlns:p14="http://schemas.microsoft.com/office/powerpoint/2010/main" val="122073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EB0EF63-4EAB-40FF-BCA9-0FCA070D7224}"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3268BA3-C15A-47CE-ADCF-0C95EDCEBD40}" type="slidenum">
              <a:rPr lang="es-ES"/>
              <a:pPr>
                <a:defRPr/>
              </a:pPr>
              <a:t>‹nº›</a:t>
            </a:fld>
            <a:endParaRPr lang="es-ES"/>
          </a:p>
        </p:txBody>
      </p:sp>
    </p:spTree>
    <p:extLst>
      <p:ext uri="{BB962C8B-B14F-4D97-AF65-F5344CB8AC3E}">
        <p14:creationId xmlns:p14="http://schemas.microsoft.com/office/powerpoint/2010/main" val="4292778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DAAC355-DD17-46CA-AA7D-CED68E139C2E}" type="datetime1">
              <a:rPr lang="es-ES"/>
              <a:pPr>
                <a:defRPr/>
              </a:pPr>
              <a:t>04/09/2017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D7A55A6-2A09-4A16-B9CB-AAEA761E554B}" type="slidenum">
              <a:rPr lang="es-ES"/>
              <a:pPr>
                <a:defRPr/>
              </a:pPr>
              <a:t>‹nº›</a:t>
            </a:fld>
            <a:endParaRPr lang="es-ES"/>
          </a:p>
        </p:txBody>
      </p:sp>
    </p:spTree>
    <p:extLst>
      <p:ext uri="{BB962C8B-B14F-4D97-AF65-F5344CB8AC3E}">
        <p14:creationId xmlns:p14="http://schemas.microsoft.com/office/powerpoint/2010/main" val="260830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65B5C30-2ED5-46C8-9D5E-B298E27C7F02}" type="datetime1">
              <a:rPr lang="es-ES"/>
              <a:pPr>
                <a:defRPr/>
              </a:pPr>
              <a:t>04/09/2017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1A38A53-4F04-41E3-8103-2B44FBB9ED97}" type="slidenum">
              <a:rPr lang="es-ES"/>
              <a:pPr>
                <a:defRPr/>
              </a:pPr>
              <a:t>‹nº›</a:t>
            </a:fld>
            <a:endParaRPr lang="es-ES"/>
          </a:p>
        </p:txBody>
      </p:sp>
    </p:spTree>
    <p:extLst>
      <p:ext uri="{BB962C8B-B14F-4D97-AF65-F5344CB8AC3E}">
        <p14:creationId xmlns:p14="http://schemas.microsoft.com/office/powerpoint/2010/main" val="359954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AA9B579-EB1A-411D-8E0D-FE56DAFE14C0}"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F56BD97-6F7D-488F-96BD-A6F790A69276}" type="slidenum">
              <a:rPr lang="es-ES"/>
              <a:pPr>
                <a:defRPr/>
              </a:pPr>
              <a:t>‹nº›</a:t>
            </a:fld>
            <a:endParaRPr lang="es-ES"/>
          </a:p>
        </p:txBody>
      </p:sp>
    </p:spTree>
    <p:extLst>
      <p:ext uri="{BB962C8B-B14F-4D97-AF65-F5344CB8AC3E}">
        <p14:creationId xmlns:p14="http://schemas.microsoft.com/office/powerpoint/2010/main" val="3748875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01E45AC-99AD-42E1-8A8C-0B17D7487C5F}" type="datetime1">
              <a:rPr lang="es-ES"/>
              <a:pPr>
                <a:defRPr/>
              </a:pPr>
              <a:t>04/09/2017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D69BF56-A6A8-4E1A-A0FA-04BA61AB57D1}" type="slidenum">
              <a:rPr lang="es-ES"/>
              <a:pPr>
                <a:defRPr/>
              </a:pPr>
              <a:t>‹nº›</a:t>
            </a:fld>
            <a:endParaRPr lang="es-ES"/>
          </a:p>
        </p:txBody>
      </p:sp>
    </p:spTree>
    <p:extLst>
      <p:ext uri="{BB962C8B-B14F-4D97-AF65-F5344CB8AC3E}">
        <p14:creationId xmlns:p14="http://schemas.microsoft.com/office/powerpoint/2010/main" val="195573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D49EC3A-1C0F-4184-B83A-5C94DF7EAE38}" type="datetime1">
              <a:rPr lang="es-ES"/>
              <a:pPr>
                <a:defRPr/>
              </a:pPr>
              <a:t>04/09/2017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4B9D9A9-C743-4B3A-A395-F40E1282DC90}" type="slidenum">
              <a:rPr lang="es-ES"/>
              <a:pPr>
                <a:defRPr/>
              </a:pPr>
              <a:t>‹nº›</a:t>
            </a:fld>
            <a:endParaRPr lang="es-ES"/>
          </a:p>
        </p:txBody>
      </p:sp>
    </p:spTree>
    <p:extLst>
      <p:ext uri="{BB962C8B-B14F-4D97-AF65-F5344CB8AC3E}">
        <p14:creationId xmlns:p14="http://schemas.microsoft.com/office/powerpoint/2010/main" val="379382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28E1700-D8FE-4982-896B-3ED96C04ACEA}" type="datetime1">
              <a:rPr lang="es-ES"/>
              <a:pPr>
                <a:defRPr/>
              </a:pPr>
              <a:t>04/09/2017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15E52885-8451-4DA4-82A4-DF602081058F}" type="slidenum">
              <a:rPr lang="es-ES"/>
              <a:pPr>
                <a:defRPr/>
              </a:pPr>
              <a:t>‹nº›</a:t>
            </a:fld>
            <a:endParaRPr lang="es-ES"/>
          </a:p>
        </p:txBody>
      </p:sp>
    </p:spTree>
    <p:extLst>
      <p:ext uri="{BB962C8B-B14F-4D97-AF65-F5344CB8AC3E}">
        <p14:creationId xmlns:p14="http://schemas.microsoft.com/office/powerpoint/2010/main" val="416014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1C7593C-9929-4E44-A68E-AB86F98F15F4}" type="datetime1">
              <a:rPr lang="es-ES"/>
              <a:pPr>
                <a:defRPr/>
              </a:pPr>
              <a:t>04/09/2017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E9276EF5-3209-43B9-8A4A-C0CA43F9C4A4}" type="slidenum">
              <a:rPr lang="es-ES"/>
              <a:pPr>
                <a:defRPr/>
              </a:pPr>
              <a:t>‹nº›</a:t>
            </a:fld>
            <a:endParaRPr lang="es-ES"/>
          </a:p>
        </p:txBody>
      </p:sp>
    </p:spTree>
    <p:extLst>
      <p:ext uri="{BB962C8B-B14F-4D97-AF65-F5344CB8AC3E}">
        <p14:creationId xmlns:p14="http://schemas.microsoft.com/office/powerpoint/2010/main" val="962882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5FC9297-8947-44D7-8C95-AA18E3DE4487}" type="datetime1">
              <a:rPr lang="es-ES"/>
              <a:pPr>
                <a:defRPr/>
              </a:pPr>
              <a:t>04/09/2017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3764044F-7010-4AD3-B199-29A476411307}" type="slidenum">
              <a:rPr lang="es-ES"/>
              <a:pPr>
                <a:defRPr/>
              </a:pPr>
              <a:t>‹nº›</a:t>
            </a:fld>
            <a:endParaRPr lang="es-ES"/>
          </a:p>
        </p:txBody>
      </p:sp>
    </p:spTree>
    <p:extLst>
      <p:ext uri="{BB962C8B-B14F-4D97-AF65-F5344CB8AC3E}">
        <p14:creationId xmlns:p14="http://schemas.microsoft.com/office/powerpoint/2010/main" val="385695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BE4BE5D-060C-4251-B849-2B9099A5C6E5}" type="datetime1">
              <a:rPr lang="es-ES"/>
              <a:pPr>
                <a:defRPr/>
              </a:pPr>
              <a:t>04/09/2017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832739C-B3D3-485D-9030-BB2071F5905A}" type="slidenum">
              <a:rPr lang="es-ES"/>
              <a:pPr>
                <a:defRPr/>
              </a:pPr>
              <a:t>‹nº›</a:t>
            </a:fld>
            <a:endParaRPr lang="es-ES"/>
          </a:p>
        </p:txBody>
      </p:sp>
    </p:spTree>
    <p:extLst>
      <p:ext uri="{BB962C8B-B14F-4D97-AF65-F5344CB8AC3E}">
        <p14:creationId xmlns:p14="http://schemas.microsoft.com/office/powerpoint/2010/main" val="293827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759756F-E1FF-40AE-8BED-334C104ECBED}" type="datetime1">
              <a:rPr lang="es-ES"/>
              <a:pPr>
                <a:defRPr/>
              </a:pPr>
              <a:t>04/09/2017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B294810-870A-4BDA-AF5B-284E1C9D1A3B}" type="slidenum">
              <a:rPr lang="es-ES"/>
              <a:pPr>
                <a:defRPr/>
              </a:pPr>
              <a:t>‹nº›</a:t>
            </a:fld>
            <a:endParaRPr lang="es-ES"/>
          </a:p>
        </p:txBody>
      </p:sp>
    </p:spTree>
    <p:extLst>
      <p:ext uri="{BB962C8B-B14F-4D97-AF65-F5344CB8AC3E}">
        <p14:creationId xmlns:p14="http://schemas.microsoft.com/office/powerpoint/2010/main" val="2582949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pt-BR"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pt-BR" smtClean="0"/>
              <a:t>Haga clic para modificar el estilo de texto del patrón</a:t>
            </a:r>
          </a:p>
          <a:p>
            <a:pPr lvl="1"/>
            <a:r>
              <a:rPr lang="es-ES" altLang="pt-BR" smtClean="0"/>
              <a:t>Segundo nivel</a:t>
            </a:r>
          </a:p>
          <a:p>
            <a:pPr lvl="2"/>
            <a:r>
              <a:rPr lang="es-ES" altLang="pt-BR" smtClean="0"/>
              <a:t>Tercer nivel</a:t>
            </a:r>
          </a:p>
          <a:p>
            <a:pPr lvl="3"/>
            <a:r>
              <a:rPr lang="es-ES" altLang="pt-BR" smtClean="0"/>
              <a:t>Cuarto nivel</a:t>
            </a:r>
          </a:p>
          <a:p>
            <a:pPr lvl="4"/>
            <a:r>
              <a:rPr lang="es-ES" altLang="pt-B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69FCFF4-6D49-42BD-AE9E-816B43921788}" type="datetime1">
              <a:rPr lang="es-ES"/>
              <a:pPr>
                <a:defRPr/>
              </a:pPr>
              <a:t>04/09/2017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B57FC49-F221-4B5E-AC46-DE8CCEB7CFA4}" type="slidenum">
              <a:rPr lang="es-ES"/>
              <a:pPr>
                <a:defRPr/>
              </a:pPr>
              <a:t>‹nº›</a:t>
            </a:fld>
            <a:endParaRPr lang="es-ES"/>
          </a:p>
        </p:txBody>
      </p:sp>
      <p:pic>
        <p:nvPicPr>
          <p:cNvPr id="1031" name="6 Imagen"/>
          <p:cNvPicPr>
            <a:picLocks noChangeAspect="1"/>
          </p:cNvPicPr>
          <p:nvPr userDrawn="1"/>
        </p:nvPicPr>
        <p:blipFill>
          <a:blip r:embed="rId13">
            <a:extLst>
              <a:ext uri="{28A0092B-C50C-407E-A947-70E740481C1C}">
                <a14:useLocalDpi xmlns:a14="http://schemas.microsoft.com/office/drawing/2010/main" val="0"/>
              </a:ext>
            </a:extLst>
          </a:blip>
          <a:srcRect b="16911"/>
          <a:stretch>
            <a:fillRect/>
          </a:stretch>
        </p:blipFill>
        <p:spPr bwMode="auto">
          <a:xfrm>
            <a:off x="0" y="5957888"/>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http://www.ifc.org/wps/wcm/connect/94f74b00485fafdd8c828f1323cfdc17/logo_ifc.png?MOD=AJPERES&amp;CACHEID=94f74b00485fafdd8c828f1323cfdc1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69038" y="6453188"/>
            <a:ext cx="139858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9" descr="https://logodownload.org/wp-content/uploads/2014/05/Bndes-logo-2.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85113" y="6489700"/>
            <a:ext cx="9350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2"/>
          <p:cNvSpPr txBox="1">
            <a:spLocks noChangeArrowheads="1"/>
          </p:cNvSpPr>
          <p:nvPr userDrawn="1"/>
        </p:nvSpPr>
        <p:spPr bwMode="auto">
          <a:xfrm>
            <a:off x="6227763" y="6165850"/>
            <a:ext cx="1296987" cy="230188"/>
          </a:xfrm>
          <a:prstGeom prst="rect">
            <a:avLst/>
          </a:prstGeom>
          <a:noFill/>
          <a:ln w="9525">
            <a:noFill/>
            <a:miter lim="800000"/>
            <a:headEnd/>
            <a:tailEnd/>
          </a:ln>
        </p:spPr>
        <p:txBody>
          <a:bodyPr>
            <a:spAutoFit/>
          </a:bodyPr>
          <a:lstStyle/>
          <a:p>
            <a:pPr>
              <a:spcAft>
                <a:spcPts val="1000"/>
              </a:spcAft>
              <a:defRPr/>
            </a:pPr>
            <a:r>
              <a:rPr lang="pt-BR" sz="900"/>
              <a:t>Advisors:</a:t>
            </a:r>
            <a:endParaRPr lang="es-ES" sz="900"/>
          </a:p>
        </p:txBody>
      </p:sp>
      <p:sp>
        <p:nvSpPr>
          <p:cNvPr id="1035" name="3 Marcador de fecha"/>
          <p:cNvSpPr txBox="1">
            <a:spLocks/>
          </p:cNvSpPr>
          <p:nvPr userDrawn="1"/>
        </p:nvSpPr>
        <p:spPr bwMode="auto">
          <a:xfrm>
            <a:off x="457200" y="6356350"/>
            <a:ext cx="2133600" cy="365125"/>
          </a:xfrm>
          <a:prstGeom prst="rect">
            <a:avLst/>
          </a:prstGeom>
          <a:noFill/>
          <a:ln w="9525">
            <a:noFill/>
            <a:miter lim="800000"/>
            <a:headEnd/>
            <a:tailEnd/>
          </a:ln>
        </p:spPr>
        <p:txBody>
          <a:bodyPr/>
          <a:lstStyle/>
          <a:p>
            <a:pPr>
              <a:defRPr/>
            </a:pPr>
            <a:fld id="{201ADAE8-C5CD-40BA-867A-DD0EA706BC1D}" type="datetime1">
              <a:rPr lang="es-ES">
                <a:latin typeface="Calibri" pitchFamily="34" charset="0"/>
              </a:rPr>
              <a:pPr>
                <a:defRPr/>
              </a:pPr>
              <a:t>04/09/2017</a:t>
            </a:fld>
            <a:endParaRPr lang="es-ES">
              <a:latin typeface="Calibri" pitchFamily="34" charset="0"/>
            </a:endParaRPr>
          </a:p>
        </p:txBody>
      </p:sp>
      <p:sp>
        <p:nvSpPr>
          <p:cNvPr id="1036" name="5 Marcador de número de diapositiva"/>
          <p:cNvSpPr txBox="1">
            <a:spLocks/>
          </p:cNvSpPr>
          <p:nvPr userDrawn="1"/>
        </p:nvSpPr>
        <p:spPr bwMode="auto">
          <a:xfrm>
            <a:off x="6553200" y="6356350"/>
            <a:ext cx="2133600" cy="365125"/>
          </a:xfrm>
          <a:prstGeom prst="rect">
            <a:avLst/>
          </a:prstGeom>
          <a:noFill/>
          <a:ln w="9525">
            <a:noFill/>
            <a:miter lim="800000"/>
            <a:headEnd/>
            <a:tailEnd/>
          </a:ln>
        </p:spPr>
        <p:txBody>
          <a:bodyPr/>
          <a:lstStyle/>
          <a:p>
            <a:pPr>
              <a:defRPr/>
            </a:pPr>
            <a:fld id="{72FC8708-5789-4CC2-8667-351B4C55A854}" type="slidenum">
              <a:rPr lang="es-ES">
                <a:latin typeface="Calibri" pitchFamily="34" charset="0"/>
              </a:rPr>
              <a:pPr>
                <a:defRPr/>
              </a:pPr>
              <a:t>‹nº›</a:t>
            </a:fld>
            <a:endParaRPr lang="es-ES">
              <a:latin typeface="Calibri" pitchFamily="34" charset="0"/>
            </a:endParaRPr>
          </a:p>
        </p:txBody>
      </p:sp>
      <p:sp>
        <p:nvSpPr>
          <p:cNvPr id="13" name="12 Rectángulo"/>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38" name="Picture 15" descr="Z:\IFC\LOGOTIPOS\ARTESP VETOR\logo-artesp.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23850" y="333375"/>
            <a:ext cx="917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14 Imagen" descr="LOGISTICA_TRANSPORTES_H_PR.png"/>
          <p:cNvPicPr>
            <a:picLocks noChangeAspect="1"/>
          </p:cNvPicPr>
          <p:nvPr userDrawn="1"/>
        </p:nvPicPr>
        <p:blipFill>
          <a:blip r:embed="rId17">
            <a:extLst>
              <a:ext uri="{28A0092B-C50C-407E-A947-70E740481C1C}">
                <a14:useLocalDpi xmlns:a14="http://schemas.microsoft.com/office/drawing/2010/main" val="0"/>
              </a:ext>
            </a:extLst>
          </a:blip>
          <a:srcRect l="20474" t="34802" r="19676" b="36922"/>
          <a:stretch>
            <a:fillRect/>
          </a:stretch>
        </p:blipFill>
        <p:spPr bwMode="auto">
          <a:xfrm>
            <a:off x="1403350" y="188913"/>
            <a:ext cx="14843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15 Imagen" descr="desenhoppt.jp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5949950"/>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67" r:id="rId1"/>
    <p:sldLayoutId id="2147484499"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pt-BR"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pt-BR" smtClean="0"/>
              <a:t>Haga clic para modificar el estilo de texto del patrón</a:t>
            </a:r>
          </a:p>
          <a:p>
            <a:pPr lvl="1"/>
            <a:r>
              <a:rPr lang="es-ES" altLang="pt-BR" smtClean="0"/>
              <a:t>Segundo nivel</a:t>
            </a:r>
          </a:p>
          <a:p>
            <a:pPr lvl="2"/>
            <a:r>
              <a:rPr lang="es-ES" altLang="pt-BR" smtClean="0"/>
              <a:t>Tercer nivel</a:t>
            </a:r>
          </a:p>
          <a:p>
            <a:pPr lvl="3"/>
            <a:r>
              <a:rPr lang="es-ES" altLang="pt-BR" smtClean="0"/>
              <a:t>Cuarto nivel</a:t>
            </a:r>
          </a:p>
          <a:p>
            <a:pPr lvl="4"/>
            <a:r>
              <a:rPr lang="es-ES" altLang="pt-B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9568AE1-95C8-4F10-913D-64E767409700}" type="datetime1">
              <a:rPr lang="es-ES"/>
              <a:pPr>
                <a:defRPr/>
              </a:pPr>
              <a:t>04/09/2017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1C91211-6247-4C3A-B2E4-8160C6E8E7E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pt-BR" smtClean="0"/>
              <a:t>Haga clic para modificar el estilo de título del patrón</a:t>
            </a:r>
          </a:p>
        </p:txBody>
      </p:sp>
      <p:sp>
        <p:nvSpPr>
          <p:cNvPr id="3075"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pt-BR" smtClean="0"/>
              <a:t>Haga clic para modificar el estilo de texto del patrón</a:t>
            </a:r>
          </a:p>
          <a:p>
            <a:pPr lvl="1"/>
            <a:r>
              <a:rPr lang="es-ES" altLang="pt-BR" smtClean="0"/>
              <a:t>Segundo nivel</a:t>
            </a:r>
          </a:p>
          <a:p>
            <a:pPr lvl="2"/>
            <a:r>
              <a:rPr lang="es-ES" altLang="pt-BR" smtClean="0"/>
              <a:t>Tercer nivel</a:t>
            </a:r>
          </a:p>
          <a:p>
            <a:pPr lvl="3"/>
            <a:r>
              <a:rPr lang="es-ES" altLang="pt-BR" smtClean="0"/>
              <a:t>Cuarto nivel</a:t>
            </a:r>
          </a:p>
          <a:p>
            <a:pPr lvl="4"/>
            <a:r>
              <a:rPr lang="es-ES" altLang="pt-B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8C218D-E828-49D1-87C5-CD022637658F}" type="datetime1">
              <a:rPr lang="es-ES"/>
              <a:pPr>
                <a:defRPr/>
              </a:pPr>
              <a:t>04/09/2017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8BBDA1-751A-45A4-A501-98682669CBB4}" type="slidenum">
              <a:rPr lang="es-ES"/>
              <a:pPr>
                <a:defRPr/>
              </a:pPr>
              <a:t>‹nº›</a:t>
            </a:fld>
            <a:endParaRPr lang="es-ES"/>
          </a:p>
        </p:txBody>
      </p:sp>
      <p:pic>
        <p:nvPicPr>
          <p:cNvPr id="3079" name="Marcador de contenido 5" descr="mareciencia-01.png"/>
          <p:cNvPicPr>
            <a:picLocks noChangeAspect="1"/>
          </p:cNvPicPr>
          <p:nvPr userDrawn="1"/>
        </p:nvPicPr>
        <p:blipFill>
          <a:blip r:embed="rId13">
            <a:extLst>
              <a:ext uri="{28A0092B-C50C-407E-A947-70E740481C1C}">
                <a14:useLocalDpi xmlns:a14="http://schemas.microsoft.com/office/drawing/2010/main" val="0"/>
              </a:ext>
            </a:extLst>
          </a:blip>
          <a:srcRect t="42424" b="43729"/>
          <a:stretch>
            <a:fillRect/>
          </a:stretch>
        </p:blipFill>
        <p:spPr bwMode="auto">
          <a:xfrm>
            <a:off x="0" y="5661025"/>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http://www.ifc.org/wps/wcm/connect/94f74b00485fafdd8c828f1323cfdc17/logo_ifc.png?MOD=AJPERES&amp;CACHEID=94f74b00485fafdd8c828f1323cfdc1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69038" y="6453188"/>
            <a:ext cx="139858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9" descr="https://logodownload.org/wp-content/uploads/2014/05/Bndes-logo-2.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85113" y="6489700"/>
            <a:ext cx="93503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5" descr="Z:\IFC\LOGOTIPOS\ARTESP VETOR\logo-artesp.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23850" y="333375"/>
            <a:ext cx="917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10 Imagen" descr="LOGISTICA_TRANSPORTES_H_PR.png"/>
          <p:cNvPicPr>
            <a:picLocks noChangeAspect="1"/>
          </p:cNvPicPr>
          <p:nvPr userDrawn="1"/>
        </p:nvPicPr>
        <p:blipFill>
          <a:blip r:embed="rId17">
            <a:extLst>
              <a:ext uri="{28A0092B-C50C-407E-A947-70E740481C1C}">
                <a14:useLocalDpi xmlns:a14="http://schemas.microsoft.com/office/drawing/2010/main" val="0"/>
              </a:ext>
            </a:extLst>
          </a:blip>
          <a:srcRect l="20474" t="34802" r="19676" b="36922"/>
          <a:stretch>
            <a:fillRect/>
          </a:stretch>
        </p:blipFill>
        <p:spPr bwMode="auto">
          <a:xfrm>
            <a:off x="1403350" y="188913"/>
            <a:ext cx="14843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
          <p:cNvSpPr txBox="1">
            <a:spLocks noChangeArrowheads="1"/>
          </p:cNvSpPr>
          <p:nvPr userDrawn="1"/>
        </p:nvSpPr>
        <p:spPr bwMode="auto">
          <a:xfrm>
            <a:off x="6227763" y="6165850"/>
            <a:ext cx="1296987" cy="230188"/>
          </a:xfrm>
          <a:prstGeom prst="rect">
            <a:avLst/>
          </a:prstGeom>
          <a:noFill/>
          <a:ln w="9525">
            <a:noFill/>
            <a:miter lim="800000"/>
            <a:headEnd/>
            <a:tailEnd/>
          </a:ln>
        </p:spPr>
        <p:txBody>
          <a:bodyPr>
            <a:spAutoFit/>
          </a:bodyPr>
          <a:lstStyle/>
          <a:p>
            <a:pPr>
              <a:spcAft>
                <a:spcPts val="1000"/>
              </a:spcAft>
              <a:defRPr/>
            </a:pPr>
            <a:r>
              <a:rPr lang="pt-BR" sz="900"/>
              <a:t>Assessoria Técnica</a:t>
            </a:r>
            <a:endParaRPr lang="es-ES" sz="900"/>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J:\Comunicacoes\Banco de Imagens\2015\Rodoanel Leste_Campanha\_25A4598_saida.jpg"/>
          <p:cNvPicPr>
            <a:picLocks noChangeAspect="1" noChangeArrowheads="1"/>
          </p:cNvPicPr>
          <p:nvPr/>
        </p:nvPicPr>
        <p:blipFill>
          <a:blip r:embed="rId3">
            <a:lum contrast="-10000"/>
            <a:extLst>
              <a:ext uri="{28A0092B-C50C-407E-A947-70E740481C1C}">
                <a14:useLocalDpi xmlns:a14="http://schemas.microsoft.com/office/drawing/2010/main" val="0"/>
              </a:ext>
            </a:extLst>
          </a:blip>
          <a:srcRect t="7013" r="4156"/>
          <a:stretch>
            <a:fillRect/>
          </a:stretch>
        </p:blipFill>
        <p:spPr bwMode="auto">
          <a:xfrm>
            <a:off x="-36513" y="-242888"/>
            <a:ext cx="9648826" cy="715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6 CuadroTexto"/>
          <p:cNvSpPr txBox="1">
            <a:spLocks noChangeArrowheads="1"/>
          </p:cNvSpPr>
          <p:nvPr/>
        </p:nvSpPr>
        <p:spPr bwMode="auto">
          <a:xfrm>
            <a:off x="180975" y="-1588"/>
            <a:ext cx="9144000" cy="2986088"/>
          </a:xfrm>
          <a:prstGeom prst="rect">
            <a:avLst/>
          </a:prstGeom>
          <a:noFill/>
          <a:ln w="9525">
            <a:noFill/>
            <a:miter lim="800000"/>
            <a:headEnd/>
            <a:tailEnd/>
          </a:ln>
        </p:spPr>
        <p:txBody>
          <a:bodyPr>
            <a:spAutoFit/>
          </a:bodyPr>
          <a:lstStyle/>
          <a:p>
            <a:pPr algn="ctr">
              <a:defRPr/>
            </a:pPr>
            <a:r>
              <a:rPr lang="pt-BR" sz="2800" b="1" dirty="0">
                <a:solidFill>
                  <a:schemeClr val="bg1"/>
                </a:solidFill>
                <a:effectLst>
                  <a:outerShdw blurRad="38100" dist="38100" dir="2700000" algn="tl">
                    <a:srgbClr val="000000">
                      <a:alpha val="43137"/>
                    </a:srgbClr>
                  </a:outerShdw>
                </a:effectLst>
              </a:rPr>
              <a:t>IV Encontro Parcerias que Transformam </a:t>
            </a:r>
            <a:r>
              <a:rPr lang="pt-BR" altLang="pt-BR" sz="2800" b="1" dirty="0">
                <a:solidFill>
                  <a:schemeClr val="bg1"/>
                </a:solidFill>
                <a:effectLst>
                  <a:outerShdw blurRad="38100" dist="38100" dir="2700000" algn="tl">
                    <a:srgbClr val="000000">
                      <a:alpha val="43137"/>
                    </a:srgbClr>
                  </a:outerShdw>
                </a:effectLst>
              </a:rPr>
              <a:t> </a:t>
            </a:r>
          </a:p>
          <a:p>
            <a:pPr algn="ctr">
              <a:defRPr/>
            </a:pPr>
            <a:endParaRPr lang="pt-BR" altLang="pt-BR" sz="1400" b="1" dirty="0">
              <a:solidFill>
                <a:schemeClr val="bg1"/>
              </a:solidFill>
              <a:effectLst>
                <a:outerShdw blurRad="38100" dist="38100" dir="2700000" algn="tl">
                  <a:srgbClr val="000000">
                    <a:alpha val="43137"/>
                  </a:srgbClr>
                </a:outerShdw>
              </a:effectLst>
            </a:endParaRPr>
          </a:p>
          <a:p>
            <a:pPr algn="ctr">
              <a:defRPr/>
            </a:pPr>
            <a:r>
              <a:rPr lang="pt-BR" sz="2000" b="1" dirty="0">
                <a:solidFill>
                  <a:schemeClr val="bg1"/>
                </a:solidFill>
                <a:effectLst>
                  <a:outerShdw blurRad="38100" dist="38100" dir="2700000" algn="tl">
                    <a:srgbClr val="000000">
                      <a:alpha val="43137"/>
                    </a:srgbClr>
                  </a:outerShdw>
                </a:effectLst>
              </a:rPr>
              <a:t>Abordagem da Estrutura Institucional da ARTESP e sua relação com o Poder Concedente, Concessionárias e Usuários: </a:t>
            </a:r>
          </a:p>
          <a:p>
            <a:pPr algn="ctr">
              <a:defRPr/>
            </a:pPr>
            <a:r>
              <a:rPr lang="pt-BR" sz="2000" b="1" dirty="0">
                <a:solidFill>
                  <a:schemeClr val="bg1"/>
                </a:solidFill>
                <a:effectLst>
                  <a:outerShdw blurRad="38100" dist="38100" dir="2700000" algn="tl">
                    <a:srgbClr val="000000">
                      <a:alpha val="43137"/>
                    </a:srgbClr>
                  </a:outerShdw>
                </a:effectLst>
              </a:rPr>
              <a:t>Planejamento, Regulação Técnica, Regulação Econômico-Financeira, Fiscalização</a:t>
            </a:r>
          </a:p>
          <a:p>
            <a:pPr algn="ctr">
              <a:defRPr/>
            </a:pPr>
            <a:endParaRPr lang="pt-BR" altLang="pt-BR" sz="2000" b="1" dirty="0">
              <a:solidFill>
                <a:schemeClr val="bg1"/>
              </a:solidFill>
              <a:effectLst>
                <a:outerShdw blurRad="38100" dist="38100" dir="2700000" algn="tl">
                  <a:srgbClr val="000000">
                    <a:alpha val="43137"/>
                  </a:srgbClr>
                </a:outerShdw>
              </a:effectLst>
            </a:endParaRPr>
          </a:p>
          <a:p>
            <a:pPr algn="ctr">
              <a:defRPr/>
            </a:pPr>
            <a:endParaRPr lang="pt-BR" altLang="pt-BR" sz="1400" b="1" dirty="0">
              <a:solidFill>
                <a:schemeClr val="bg1"/>
              </a:solidFill>
              <a:effectLst>
                <a:outerShdw blurRad="38100" dist="38100" dir="2700000" algn="tl">
                  <a:srgbClr val="000000">
                    <a:alpha val="43137"/>
                  </a:srgbClr>
                </a:outerShdw>
              </a:effectLst>
            </a:endParaRPr>
          </a:p>
          <a:p>
            <a:pPr algn="ctr">
              <a:defRPr/>
            </a:pPr>
            <a:r>
              <a:rPr lang="pt-BR" altLang="pt-BR" sz="1600" b="1" dirty="0">
                <a:solidFill>
                  <a:schemeClr val="bg1"/>
                </a:solidFill>
                <a:effectLst>
                  <a:outerShdw blurRad="38100" dist="38100" dir="2700000" algn="tl">
                    <a:srgbClr val="000000">
                      <a:alpha val="43137"/>
                    </a:srgbClr>
                  </a:outerShdw>
                </a:effectLst>
              </a:rPr>
              <a:t>Renata Perez Dantas</a:t>
            </a:r>
          </a:p>
          <a:p>
            <a:pPr algn="ctr">
              <a:defRPr/>
            </a:pPr>
            <a:r>
              <a:rPr lang="pt-BR" altLang="pt-BR" sz="1600" b="1" dirty="0">
                <a:solidFill>
                  <a:schemeClr val="bg1"/>
                </a:solidFill>
                <a:effectLst>
                  <a:outerShdw blurRad="38100" dist="38100" dir="2700000" algn="tl">
                    <a:srgbClr val="000000">
                      <a:alpha val="43137"/>
                    </a:srgbClr>
                  </a:outerShdw>
                </a:effectLst>
              </a:rPr>
              <a:t>Diretora de Assuntos Institucionais da ARTESP</a:t>
            </a:r>
            <a:endParaRPr lang="en-US" altLang="pt-BR" sz="1600" b="1" dirty="0">
              <a:solidFill>
                <a:schemeClr val="bg1"/>
              </a:solidFill>
              <a:effectLst>
                <a:outerShdw blurRad="38100" dist="38100" dir="2700000" algn="tl">
                  <a:srgbClr val="000000">
                    <a:alpha val="43137"/>
                  </a:srgbClr>
                </a:outerShdw>
              </a:effectLst>
            </a:endParaRPr>
          </a:p>
        </p:txBody>
      </p:sp>
      <p:sp>
        <p:nvSpPr>
          <p:cNvPr id="5124" name="CaixaDeTexto 13"/>
          <p:cNvSpPr txBox="1">
            <a:spLocks noChangeArrowheads="1"/>
          </p:cNvSpPr>
          <p:nvPr/>
        </p:nvSpPr>
        <p:spPr bwMode="auto">
          <a:xfrm>
            <a:off x="0" y="6516688"/>
            <a:ext cx="2268538" cy="306387"/>
          </a:xfrm>
          <a:prstGeom prst="rect">
            <a:avLst/>
          </a:prstGeom>
          <a:noFill/>
          <a:ln w="9525">
            <a:noFill/>
            <a:miter lim="800000"/>
            <a:headEnd/>
            <a:tailEnd/>
          </a:ln>
        </p:spPr>
        <p:txBody>
          <a:bodyPr>
            <a:spAutoFit/>
          </a:bodyPr>
          <a:lstStyle/>
          <a:p>
            <a:pPr>
              <a:defRPr/>
            </a:pPr>
            <a:r>
              <a:rPr lang="pt-BR" sz="1400" b="1" dirty="0">
                <a:solidFill>
                  <a:schemeClr val="bg1"/>
                </a:solidFill>
                <a:effectLst>
                  <a:outerShdw blurRad="38100" dist="38100" dir="2700000" algn="tl">
                    <a:srgbClr val="000000">
                      <a:alpha val="43137"/>
                    </a:srgbClr>
                  </a:outerShdw>
                </a:effectLst>
              </a:rPr>
              <a:t>Rodoanel Leste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8 CuadroTexto"/>
          <p:cNvSpPr txBox="1">
            <a:spLocks noChangeArrowheads="1"/>
          </p:cNvSpPr>
          <p:nvPr/>
        </p:nvSpPr>
        <p:spPr bwMode="auto">
          <a:xfrm>
            <a:off x="971550" y="1373188"/>
            <a:ext cx="7546975" cy="4162425"/>
          </a:xfrm>
          <a:prstGeom prst="rect">
            <a:avLst/>
          </a:prstGeom>
          <a:noFill/>
          <a:ln>
            <a:noFill/>
          </a:ln>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buFont typeface="Wingdings" panose="05000000000000000000" pitchFamily="2" charset="2"/>
              <a:buChar char="Ø"/>
              <a:defRPr/>
            </a:pPr>
            <a:r>
              <a:rPr lang="pt-BR" altLang="pt-BR" sz="1500" dirty="0" smtClean="0">
                <a:solidFill>
                  <a:schemeClr val="tx1">
                    <a:lumMod val="75000"/>
                    <a:lumOff val="25000"/>
                  </a:schemeClr>
                </a:solidFill>
                <a:latin typeface="Verdana" pitchFamily="34" charset="0"/>
              </a:rPr>
              <a:t>Quase 20 anos de experiência no Estado, 15 de Agência.</a:t>
            </a:r>
            <a:endParaRPr lang="pt-BR" sz="1500" b="1" dirty="0" smtClean="0">
              <a:solidFill>
                <a:schemeClr val="tx1">
                  <a:lumMod val="75000"/>
                  <a:lumOff val="25000"/>
                </a:schemeClr>
              </a:solidFill>
            </a:endParaRPr>
          </a:p>
          <a:p>
            <a:pPr marL="0" indent="0" algn="just" eaLnBrk="1" hangingPunct="1">
              <a:lnSpc>
                <a:spcPct val="150000"/>
              </a:lnSpc>
              <a:spcBef>
                <a:spcPts val="1200"/>
              </a:spcBef>
              <a:defRPr/>
            </a:pPr>
            <a:r>
              <a:rPr lang="pt-BR" sz="1400" b="1" dirty="0" smtClean="0">
                <a:solidFill>
                  <a:srgbClr val="1F497D"/>
                </a:solidFill>
                <a:latin typeface="Verdana" pitchFamily="34" charset="0"/>
                <a:ea typeface="Verdana" pitchFamily="34" charset="0"/>
                <a:cs typeface="Verdana" pitchFamily="34" charset="0"/>
              </a:rPr>
              <a:t>Etapas </a:t>
            </a:r>
            <a:r>
              <a:rPr lang="pt-BR" sz="1400" b="1" dirty="0">
                <a:solidFill>
                  <a:srgbClr val="1F497D"/>
                </a:solidFill>
                <a:latin typeface="Verdana" pitchFamily="34" charset="0"/>
                <a:ea typeface="Verdana" pitchFamily="34" charset="0"/>
                <a:cs typeface="Verdana" pitchFamily="34" charset="0"/>
              </a:rPr>
              <a:t>Anteriores: 20 Concessões, sendo 1 </a:t>
            </a:r>
            <a:r>
              <a:rPr lang="pt-BR" sz="1400" b="1" dirty="0" smtClean="0">
                <a:solidFill>
                  <a:srgbClr val="1F497D"/>
                </a:solidFill>
                <a:latin typeface="Verdana" pitchFamily="34" charset="0"/>
                <a:ea typeface="Verdana" pitchFamily="34" charset="0"/>
                <a:cs typeface="Verdana" pitchFamily="34" charset="0"/>
              </a:rPr>
              <a:t>PPP</a:t>
            </a:r>
            <a:endParaRPr lang="pt-BR" altLang="pt-BR" sz="1400" dirty="0" smtClean="0">
              <a:solidFill>
                <a:prstClr val="black"/>
              </a:solidFill>
              <a:latin typeface="Verdana" pitchFamily="34" charset="0"/>
              <a:ea typeface="Verdana" pitchFamily="34" charset="0"/>
              <a:cs typeface="Verdana" pitchFamily="34" charset="0"/>
            </a:endParaRPr>
          </a:p>
          <a:p>
            <a:pPr lvl="1" algn="just" eaLnBrk="1" hangingPunct="1">
              <a:lnSpc>
                <a:spcPct val="150000"/>
              </a:lnSpc>
              <a:buFont typeface="Arial" panose="020B0604020202020204" pitchFamily="34" charset="0"/>
              <a:buChar char="•"/>
              <a:defRPr/>
            </a:pPr>
            <a:r>
              <a:rPr lang="pt-BR" altLang="pt-BR" sz="1500" dirty="0" smtClean="0">
                <a:solidFill>
                  <a:schemeClr val="tx1">
                    <a:lumMod val="75000"/>
                    <a:lumOff val="25000"/>
                  </a:schemeClr>
                </a:solidFill>
                <a:latin typeface="+mj-lt"/>
              </a:rPr>
              <a:t>1998 – 12 Concessões Comuns</a:t>
            </a:r>
          </a:p>
          <a:p>
            <a:pPr lvl="1" algn="just" eaLnBrk="1" hangingPunct="1">
              <a:lnSpc>
                <a:spcPct val="150000"/>
              </a:lnSpc>
              <a:buFont typeface="Arial" panose="020B0604020202020204" pitchFamily="34" charset="0"/>
              <a:buChar char="•"/>
              <a:defRPr/>
            </a:pPr>
            <a:r>
              <a:rPr lang="pt-BR" altLang="pt-BR" sz="1500" dirty="0" smtClean="0">
                <a:solidFill>
                  <a:schemeClr val="tx1">
                    <a:lumMod val="75000"/>
                    <a:lumOff val="25000"/>
                  </a:schemeClr>
                </a:solidFill>
                <a:latin typeface="+mj-lt"/>
              </a:rPr>
              <a:t>2008 a 2011 – 7 Concessões Comuns</a:t>
            </a:r>
          </a:p>
          <a:p>
            <a:pPr lvl="1" algn="just" eaLnBrk="1" hangingPunct="1">
              <a:lnSpc>
                <a:spcPct val="150000"/>
              </a:lnSpc>
              <a:buFont typeface="Arial" panose="020B0604020202020204" pitchFamily="34" charset="0"/>
              <a:buChar char="•"/>
              <a:defRPr/>
            </a:pPr>
            <a:r>
              <a:rPr lang="pt-BR" altLang="pt-BR" sz="1500" dirty="0" smtClean="0">
                <a:solidFill>
                  <a:schemeClr val="tx1">
                    <a:lumMod val="75000"/>
                    <a:lumOff val="25000"/>
                  </a:schemeClr>
                </a:solidFill>
                <a:latin typeface="+mj-lt"/>
              </a:rPr>
              <a:t>2013 – 1 Concessão Patrocinada</a:t>
            </a:r>
          </a:p>
          <a:p>
            <a:pPr marL="0" indent="0" algn="just" eaLnBrk="1" hangingPunct="1">
              <a:lnSpc>
                <a:spcPct val="150000"/>
              </a:lnSpc>
              <a:spcBef>
                <a:spcPts val="1200"/>
              </a:spcBef>
              <a:defRPr/>
            </a:pPr>
            <a:r>
              <a:rPr lang="pt-BR" altLang="pt-BR" sz="1400" b="1" dirty="0" smtClean="0">
                <a:solidFill>
                  <a:srgbClr val="1F497D"/>
                </a:solidFill>
                <a:latin typeface="Verdana" pitchFamily="34" charset="0"/>
                <a:ea typeface="Verdana" pitchFamily="34" charset="0"/>
                <a:cs typeface="Verdana" pitchFamily="34" charset="0"/>
              </a:rPr>
              <a:t>Regulação – pontos a aprimorar </a:t>
            </a:r>
            <a:endParaRPr lang="pt-BR" altLang="pt-BR" sz="1400" dirty="0" smtClean="0">
              <a:solidFill>
                <a:prstClr val="black"/>
              </a:solidFill>
              <a:latin typeface="Verdana" pitchFamily="34" charset="0"/>
              <a:ea typeface="Verdana" pitchFamily="34" charset="0"/>
              <a:cs typeface="Verdana" pitchFamily="34" charset="0"/>
            </a:endParaRPr>
          </a:p>
          <a:p>
            <a:pPr lvl="1" algn="just" eaLnBrk="1" hangingPunct="1">
              <a:lnSpc>
                <a:spcPct val="150000"/>
              </a:lnSpc>
              <a:buFont typeface="Arial" panose="020B0604020202020204" pitchFamily="34" charset="0"/>
              <a:buChar char="•"/>
              <a:defRPr/>
            </a:pPr>
            <a:r>
              <a:rPr lang="pt-BR" altLang="pt-BR" sz="1500" dirty="0" smtClean="0">
                <a:solidFill>
                  <a:schemeClr val="tx1">
                    <a:lumMod val="75000"/>
                    <a:lumOff val="25000"/>
                  </a:schemeClr>
                </a:solidFill>
                <a:latin typeface="+mj-lt"/>
              </a:rPr>
              <a:t>Matriz de Riscos;</a:t>
            </a:r>
          </a:p>
          <a:p>
            <a:pPr lvl="1" algn="just" eaLnBrk="1" hangingPunct="1">
              <a:lnSpc>
                <a:spcPct val="150000"/>
              </a:lnSpc>
              <a:buFont typeface="Arial" panose="020B0604020202020204" pitchFamily="34" charset="0"/>
              <a:buChar char="•"/>
              <a:defRPr/>
            </a:pPr>
            <a:r>
              <a:rPr lang="pt-BR" altLang="pt-BR" sz="1500" dirty="0" smtClean="0">
                <a:solidFill>
                  <a:schemeClr val="tx1">
                    <a:lumMod val="75000"/>
                    <a:lumOff val="25000"/>
                  </a:schemeClr>
                </a:solidFill>
                <a:latin typeface="+mj-lt"/>
              </a:rPr>
              <a:t>Regras de Desequilíbrio e Reequilíbrio;</a:t>
            </a:r>
          </a:p>
          <a:p>
            <a:pPr lvl="1" algn="just" eaLnBrk="1" hangingPunct="1">
              <a:lnSpc>
                <a:spcPct val="150000"/>
              </a:lnSpc>
              <a:buFont typeface="Arial" panose="020B0604020202020204" pitchFamily="34" charset="0"/>
              <a:buChar char="•"/>
              <a:defRPr/>
            </a:pPr>
            <a:r>
              <a:rPr lang="pt-BR" altLang="pt-BR" sz="1500" dirty="0" smtClean="0">
                <a:solidFill>
                  <a:schemeClr val="tx1">
                    <a:lumMod val="75000"/>
                    <a:lumOff val="25000"/>
                  </a:schemeClr>
                </a:solidFill>
                <a:latin typeface="+mj-lt"/>
              </a:rPr>
              <a:t>Execução contratual: atrasos, penalidades, garantias, incentivos;</a:t>
            </a:r>
          </a:p>
          <a:p>
            <a:pPr lvl="1" algn="just" eaLnBrk="1" hangingPunct="1">
              <a:lnSpc>
                <a:spcPct val="150000"/>
              </a:lnSpc>
              <a:buFont typeface="Arial" panose="020B0604020202020204" pitchFamily="34" charset="0"/>
              <a:buChar char="•"/>
              <a:defRPr/>
            </a:pPr>
            <a:r>
              <a:rPr lang="pt-BR" altLang="pt-BR" sz="1500" dirty="0" smtClean="0">
                <a:solidFill>
                  <a:schemeClr val="tx1">
                    <a:lumMod val="75000"/>
                    <a:lumOff val="25000"/>
                  </a:schemeClr>
                </a:solidFill>
                <a:latin typeface="+mj-lt"/>
              </a:rPr>
              <a:t>Incentivo para otimização das vias;</a:t>
            </a:r>
          </a:p>
          <a:p>
            <a:pPr lvl="1" algn="just" eaLnBrk="1" hangingPunct="1">
              <a:lnSpc>
                <a:spcPct val="150000"/>
              </a:lnSpc>
              <a:buFont typeface="Arial" panose="020B0604020202020204" pitchFamily="34" charset="0"/>
              <a:buChar char="•"/>
              <a:defRPr/>
            </a:pPr>
            <a:r>
              <a:rPr lang="pt-BR" altLang="pt-BR" sz="1500" dirty="0" smtClean="0">
                <a:solidFill>
                  <a:schemeClr val="tx1">
                    <a:lumMod val="75000"/>
                    <a:lumOff val="25000"/>
                  </a:schemeClr>
                </a:solidFill>
                <a:latin typeface="+mj-lt"/>
              </a:rPr>
              <a:t>Organização de pleitos.</a:t>
            </a:r>
            <a:endParaRPr lang="pt-BR" altLang="pt-BR" sz="1400" dirty="0" smtClean="0">
              <a:solidFill>
                <a:prstClr val="black"/>
              </a:solidFill>
              <a:latin typeface="Verdana" pitchFamily="34" charset="0"/>
            </a:endParaRPr>
          </a:p>
        </p:txBody>
      </p:sp>
      <p:sp>
        <p:nvSpPr>
          <p:cNvPr id="5" name="Slide Number Placeholder 4"/>
          <p:cNvSpPr>
            <a:spLocks noGrp="1"/>
          </p:cNvSpPr>
          <p:nvPr>
            <p:ph type="sldNum" sz="quarter" idx="12"/>
          </p:nvPr>
        </p:nvSpPr>
        <p:spPr/>
        <p:txBody>
          <a:bodyPr/>
          <a:lstStyle/>
          <a:p>
            <a:pPr>
              <a:defRPr/>
            </a:pPr>
            <a:fld id="{0BB9A975-35D6-4AB4-AFC1-7D00BE19CA6B}" type="slidenum">
              <a:rPr lang="es-ES">
                <a:solidFill>
                  <a:prstClr val="black">
                    <a:tint val="75000"/>
                  </a:prstClr>
                </a:solidFill>
              </a:rPr>
              <a:pPr>
                <a:defRPr/>
              </a:pPr>
              <a:t>10</a:t>
            </a:fld>
            <a:endParaRPr lang="es-ES">
              <a:solidFill>
                <a:prstClr val="black">
                  <a:tint val="75000"/>
                </a:prstClr>
              </a:solidFill>
            </a:endParaRPr>
          </a:p>
        </p:txBody>
      </p:sp>
      <p:sp>
        <p:nvSpPr>
          <p:cNvPr id="14340" name="Retângulo 7"/>
          <p:cNvSpPr>
            <a:spLocks noChangeArrowheads="1"/>
          </p:cNvSpPr>
          <p:nvPr/>
        </p:nvSpPr>
        <p:spPr bwMode="auto">
          <a:xfrm>
            <a:off x="3348038" y="260350"/>
            <a:ext cx="5616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rgbClr val="1F497D"/>
                </a:solidFill>
                <a:latin typeface="Verdana" pitchFamily="34" charset="0"/>
              </a:rPr>
              <a:t>Programa de Concessões Paulista:</a:t>
            </a:r>
          </a:p>
          <a:p>
            <a:pPr algn="r" eaLnBrk="1" hangingPunct="1"/>
            <a:r>
              <a:rPr lang="pt-BR" altLang="pt-BR">
                <a:solidFill>
                  <a:srgbClr val="1F497D"/>
                </a:solidFill>
                <a:latin typeface="Verdana" pitchFamily="34" charset="0"/>
              </a:rPr>
              <a:t>Rodovias: Etapas anteriores </a:t>
            </a:r>
            <a:endParaRPr lang="pt-BR" altLang="pt-BR">
              <a:solidFill>
                <a:srgbClr val="000000"/>
              </a:solidFill>
              <a:latin typeface="Calibri" pitchFamily="34" charset="0"/>
            </a:endParaRPr>
          </a:p>
        </p:txBody>
      </p:sp>
      <p:cxnSp>
        <p:nvCxnSpPr>
          <p:cNvPr id="9" name="Conector reto 8"/>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342"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01B73E8C-B74D-4883-84C7-809E80E5B2F0}" type="slidenum">
              <a:rPr lang="es-ES" smtClean="0"/>
              <a:pPr>
                <a:defRPr/>
              </a:pPr>
              <a:t>11</a:t>
            </a:fld>
            <a:endParaRPr lang="es-ES"/>
          </a:p>
        </p:txBody>
      </p:sp>
      <p:sp>
        <p:nvSpPr>
          <p:cNvPr id="15363" name="Retângulo 7"/>
          <p:cNvSpPr>
            <a:spLocks noChangeArrowheads="1"/>
          </p:cNvSpPr>
          <p:nvPr/>
        </p:nvSpPr>
        <p:spPr bwMode="auto">
          <a:xfrm>
            <a:off x="3348038" y="260350"/>
            <a:ext cx="5616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rgbClr val="1F497D"/>
                </a:solidFill>
                <a:latin typeface="Verdana" pitchFamily="34" charset="0"/>
              </a:rPr>
              <a:t>Programa de Concessões Paulista:</a:t>
            </a:r>
          </a:p>
          <a:p>
            <a:pPr algn="r" eaLnBrk="1" hangingPunct="1"/>
            <a:r>
              <a:rPr lang="pt-BR" altLang="pt-BR">
                <a:solidFill>
                  <a:srgbClr val="1F497D"/>
                </a:solidFill>
                <a:latin typeface="Verdana" pitchFamily="34" charset="0"/>
              </a:rPr>
              <a:t>Rodovias: Etapas anteriores </a:t>
            </a:r>
            <a:endParaRPr lang="pt-BR" altLang="pt-BR">
              <a:solidFill>
                <a:srgbClr val="000000"/>
              </a:solidFill>
              <a:latin typeface="Calibri" pitchFamily="34" charset="0"/>
            </a:endParaRPr>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365" name="Imagem 5" descr="19859213_1402412589796260_905804359_o.jpg"/>
          <p:cNvPicPr>
            <a:picLocks noChangeAspect="1"/>
          </p:cNvPicPr>
          <p:nvPr/>
        </p:nvPicPr>
        <p:blipFill>
          <a:blip r:embed="rId2" cstate="print">
            <a:extLst>
              <a:ext uri="{28A0092B-C50C-407E-A947-70E740481C1C}">
                <a14:useLocalDpi xmlns:a14="http://schemas.microsoft.com/office/drawing/2010/main" val="0"/>
              </a:ext>
            </a:extLst>
          </a:blip>
          <a:srcRect l="6384"/>
          <a:stretch>
            <a:fillRect/>
          </a:stretch>
        </p:blipFill>
        <p:spPr bwMode="auto">
          <a:xfrm>
            <a:off x="1619250" y="1052513"/>
            <a:ext cx="70564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a:spLocks noChangeArrowheads="1"/>
          </p:cNvSpPr>
          <p:nvPr/>
        </p:nvSpPr>
        <p:spPr bwMode="auto">
          <a:xfrm>
            <a:off x="611188" y="4292600"/>
            <a:ext cx="3460750" cy="13239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
            <a:r>
              <a:rPr lang="pt-BR" altLang="pt-BR" sz="1400" b="1">
                <a:solidFill>
                  <a:srgbClr val="FFFFFF"/>
                </a:solidFill>
              </a:rPr>
              <a:t>7,2 mil km de rodovias concedidas</a:t>
            </a:r>
          </a:p>
          <a:p>
            <a:pPr algn="ctr" fontAlgn="b"/>
            <a:endParaRPr lang="pt-BR" altLang="pt-BR" sz="800" b="1">
              <a:solidFill>
                <a:srgbClr val="FFFFFF"/>
              </a:solidFill>
            </a:endParaRPr>
          </a:p>
          <a:p>
            <a:pPr algn="ctr" fontAlgn="b"/>
            <a:r>
              <a:rPr lang="pt-BR" altLang="pt-BR" sz="1400" b="1">
                <a:solidFill>
                  <a:srgbClr val="FFFFFF"/>
                </a:solidFill>
              </a:rPr>
              <a:t>21 concessionárias</a:t>
            </a:r>
          </a:p>
          <a:p>
            <a:pPr algn="ctr" fontAlgn="b"/>
            <a:endParaRPr lang="pt-BR" altLang="pt-BR" sz="800" b="1">
              <a:solidFill>
                <a:srgbClr val="FFFFFF"/>
              </a:solidFill>
            </a:endParaRPr>
          </a:p>
          <a:p>
            <a:pPr algn="ctr" fontAlgn="b"/>
            <a:r>
              <a:rPr lang="pt-BR" altLang="pt-BR" sz="1400" b="1">
                <a:solidFill>
                  <a:srgbClr val="FFFFFF"/>
                </a:solidFill>
              </a:rPr>
              <a:t>273 municípios atendidos</a:t>
            </a:r>
          </a:p>
          <a:p>
            <a:pPr algn="ctr" fontAlgn="b"/>
            <a:endParaRPr lang="pt-BR" altLang="pt-BR" sz="800" b="1">
              <a:solidFill>
                <a:srgbClr val="FFFFFF"/>
              </a:solidFill>
            </a:endParaRPr>
          </a:p>
          <a:p>
            <a:pPr algn="ctr" fontAlgn="b"/>
            <a:r>
              <a:rPr lang="pt-BR" altLang="pt-BR" sz="1400" b="1">
                <a:solidFill>
                  <a:srgbClr val="FFFFFF"/>
                </a:solidFill>
              </a:rPr>
              <a:t>19 das 20 melhores rodovias do país</a:t>
            </a:r>
          </a:p>
        </p:txBody>
      </p:sp>
      <p:pic>
        <p:nvPicPr>
          <p:cNvPr id="15367" name="Picture 10" descr="L:\Logomarcas\SECRETARIA_GOVERNO\SECRETARIA_GOVERNO\HORIZONTAL\PRETO\GOVERNO_H_PR.jpg"/>
          <p:cNvPicPr>
            <a:picLocks noChangeAspect="1" noChangeArrowheads="1"/>
          </p:cNvPicPr>
          <p:nvPr/>
        </p:nvPicPr>
        <p:blipFill>
          <a:blip r:embed="rId3"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09C81395-104C-4AAB-AFDB-FF797E6C5EFC}" type="slidenum">
              <a:rPr lang="es-ES" smtClean="0"/>
              <a:pPr>
                <a:defRPr/>
              </a:pPr>
              <a:t>12</a:t>
            </a:fld>
            <a:endParaRPr lang="es-ES"/>
          </a:p>
        </p:txBody>
      </p:sp>
      <p:cxnSp>
        <p:nvCxnSpPr>
          <p:cNvPr id="3" name="Conector reto 2"/>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88" name="Retângulo 5"/>
          <p:cNvSpPr>
            <a:spLocks noChangeArrowheads="1"/>
          </p:cNvSpPr>
          <p:nvPr/>
        </p:nvSpPr>
        <p:spPr bwMode="auto">
          <a:xfrm>
            <a:off x="4284663" y="260350"/>
            <a:ext cx="4387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rgbClr val="1F497D"/>
                </a:solidFill>
                <a:latin typeface="Verdana" pitchFamily="34" charset="0"/>
              </a:rPr>
              <a:t>Programa de Concessões Paulista:</a:t>
            </a:r>
          </a:p>
          <a:p>
            <a:pPr algn="r" eaLnBrk="1" hangingPunct="1"/>
            <a:r>
              <a:rPr lang="pt-BR" altLang="pt-BR">
                <a:solidFill>
                  <a:schemeClr val="tx2"/>
                </a:solidFill>
                <a:latin typeface="Verdana" pitchFamily="34" charset="0"/>
              </a:rPr>
              <a:t>PPP Tamoios</a:t>
            </a:r>
            <a:endParaRPr lang="pt-BR" altLang="pt-BR">
              <a:latin typeface="Calibri" pitchFamily="34" charset="0"/>
            </a:endParaRPr>
          </a:p>
        </p:txBody>
      </p:sp>
      <p:pic>
        <p:nvPicPr>
          <p:cNvPr id="16389"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a:spLocks noChangeArrowheads="1"/>
          </p:cNvSpPr>
          <p:nvPr/>
        </p:nvSpPr>
        <p:spPr bwMode="auto">
          <a:xfrm>
            <a:off x="468313" y="1047750"/>
            <a:ext cx="8162925" cy="1870075"/>
          </a:xfrm>
          <a:prstGeom prst="rect">
            <a:avLst/>
          </a:prstGeom>
          <a:noFill/>
          <a:ln w="9525">
            <a:noFill/>
            <a:miter lim="800000"/>
            <a:headEnd/>
            <a:tailEnd/>
          </a:ln>
        </p:spPr>
        <p:txBody>
          <a:bodyPr>
            <a:spAutoFit/>
          </a:bodyPr>
          <a:lstStyle/>
          <a:p>
            <a:pPr algn="just">
              <a:defRPr/>
            </a:pPr>
            <a:r>
              <a:rPr lang="pt-BR" sz="1650" b="1" dirty="0">
                <a:solidFill>
                  <a:srgbClr val="1F497D"/>
                </a:solidFill>
                <a:latin typeface="+mj-lt"/>
              </a:rPr>
              <a:t>Concessão Patrocinada: </a:t>
            </a:r>
            <a:r>
              <a:rPr lang="pt-BR" sz="1650" dirty="0">
                <a:solidFill>
                  <a:srgbClr val="404040"/>
                </a:solidFill>
                <a:latin typeface="+mj-lt"/>
              </a:rPr>
              <a:t>Participação do Estado via pagamentos de aporte de recursos públicos e contraprestação + cobrança de pedágio pela concessionária (pagas pelos usuários).</a:t>
            </a:r>
          </a:p>
          <a:p>
            <a:pPr algn="just">
              <a:defRPr/>
            </a:pPr>
            <a:endParaRPr lang="pt-BR" sz="1650" dirty="0">
              <a:solidFill>
                <a:srgbClr val="404040"/>
              </a:solidFill>
              <a:latin typeface="+mj-lt"/>
            </a:endParaRPr>
          </a:p>
          <a:p>
            <a:pPr algn="just">
              <a:defRPr/>
            </a:pPr>
            <a:r>
              <a:rPr lang="pt-BR" sz="1650" b="1" dirty="0">
                <a:solidFill>
                  <a:srgbClr val="1F497D"/>
                </a:solidFill>
                <a:latin typeface="+mj-lt"/>
              </a:rPr>
              <a:t>Prazo:</a:t>
            </a:r>
            <a:r>
              <a:rPr lang="pt-BR" sz="1650" dirty="0">
                <a:solidFill>
                  <a:srgbClr val="1F497D"/>
                </a:solidFill>
                <a:latin typeface="+mj-lt"/>
              </a:rPr>
              <a:t> </a:t>
            </a:r>
            <a:r>
              <a:rPr lang="pt-BR" sz="1650" dirty="0">
                <a:solidFill>
                  <a:srgbClr val="404040"/>
                </a:solidFill>
                <a:latin typeface="+mj-lt"/>
              </a:rPr>
              <a:t>30 anos. </a:t>
            </a:r>
          </a:p>
          <a:p>
            <a:pPr algn="just">
              <a:defRPr/>
            </a:pPr>
            <a:endParaRPr lang="pt-BR" sz="1650" dirty="0">
              <a:solidFill>
                <a:srgbClr val="404040"/>
              </a:solidFill>
              <a:latin typeface="+mj-lt"/>
            </a:endParaRPr>
          </a:p>
          <a:p>
            <a:pPr algn="just">
              <a:defRPr/>
            </a:pPr>
            <a:r>
              <a:rPr lang="pt-BR" sz="1650" b="1" dirty="0">
                <a:solidFill>
                  <a:srgbClr val="1F497D"/>
                </a:solidFill>
                <a:latin typeface="+mj-lt"/>
              </a:rPr>
              <a:t>Investimento: </a:t>
            </a:r>
            <a:r>
              <a:rPr lang="pt-BR" sz="1650" dirty="0">
                <a:solidFill>
                  <a:srgbClr val="404040"/>
                </a:solidFill>
                <a:latin typeface="+mj-lt"/>
              </a:rPr>
              <a:t>R$ 3,9 bilhões </a:t>
            </a:r>
          </a:p>
          <a:p>
            <a:pPr algn="just">
              <a:defRPr/>
            </a:pPr>
            <a:r>
              <a:rPr lang="pt-BR" sz="1650" dirty="0">
                <a:solidFill>
                  <a:srgbClr val="404040"/>
                </a:solidFill>
                <a:latin typeface="+mj-lt"/>
              </a:rPr>
              <a:t>                          </a:t>
            </a:r>
            <a:r>
              <a:rPr lang="pt-BR" sz="1400" dirty="0">
                <a:solidFill>
                  <a:srgbClr val="404040"/>
                </a:solidFill>
                <a:latin typeface="+mj-lt"/>
              </a:rPr>
              <a:t>(R$ 2,9 bilhões na Ampliação Principal  e R$ 1 bilhão investidos ao longo de 30 anos).</a:t>
            </a:r>
          </a:p>
        </p:txBody>
      </p:sp>
      <p:pic>
        <p:nvPicPr>
          <p:cNvPr id="7" name="Imagem 6" descr="http://concessionariatamoios.com.br/uploads/mapa-tamoios2_553198a25f80f.jpg"/>
          <p:cNvPicPr>
            <a:picLocks noChangeAspect="1" noChangeArrowheads="1"/>
          </p:cNvPicPr>
          <p:nvPr/>
        </p:nvPicPr>
        <p:blipFill>
          <a:blip r:embed="rId3">
            <a:extLst>
              <a:ext uri="{28A0092B-C50C-407E-A947-70E740481C1C}">
                <a14:useLocalDpi xmlns:a14="http://schemas.microsoft.com/office/drawing/2010/main" val="0"/>
              </a:ext>
            </a:extLst>
          </a:blip>
          <a:srcRect b="5167"/>
          <a:stretch>
            <a:fillRect/>
          </a:stretch>
        </p:blipFill>
        <p:spPr bwMode="auto">
          <a:xfrm>
            <a:off x="1403350" y="2997200"/>
            <a:ext cx="383222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12"/>
          <p:cNvSpPr txBox="1"/>
          <p:nvPr/>
        </p:nvSpPr>
        <p:spPr>
          <a:xfrm>
            <a:off x="5220072" y="2996952"/>
            <a:ext cx="3158218" cy="3128089"/>
          </a:xfrm>
          <a:prstGeom prst="rect">
            <a:avLst/>
          </a:prstGeom>
          <a:solidFill>
            <a:schemeClr val="tx2"/>
          </a:solidFill>
          <a:ln>
            <a:solidFill>
              <a:schemeClr val="tx1"/>
            </a:solidFill>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endParaRPr lang="pt-BR" sz="2000" b="1" dirty="0">
              <a:solidFill>
                <a:schemeClr val="bg1"/>
              </a:solidFill>
              <a:latin typeface="Verdana" pitchFamily="34" charset="0"/>
              <a:ea typeface="Verdana" pitchFamily="34" charset="0"/>
              <a:cs typeface="Verdana" pitchFamily="34" charset="0"/>
            </a:endParaRPr>
          </a:p>
          <a:p>
            <a:pPr algn="ctr">
              <a:defRPr/>
            </a:pPr>
            <a:r>
              <a:rPr lang="pt-BR" sz="1400" b="1" dirty="0">
                <a:solidFill>
                  <a:schemeClr val="bg1"/>
                </a:solidFill>
                <a:latin typeface="Verdana" pitchFamily="34" charset="0"/>
                <a:ea typeface="Verdana" pitchFamily="34" charset="0"/>
                <a:cs typeface="Verdana" pitchFamily="34" charset="0"/>
              </a:rPr>
              <a:t>Responsabilidades da concessionária:</a:t>
            </a:r>
          </a:p>
          <a:p>
            <a:pPr>
              <a:defRPr/>
            </a:pPr>
            <a:endParaRPr lang="pt-BR" sz="1200" dirty="0">
              <a:solidFill>
                <a:schemeClr val="bg1"/>
              </a:solidFill>
              <a:latin typeface="Verdana" pitchFamily="34" charset="0"/>
              <a:ea typeface="Verdana" pitchFamily="34" charset="0"/>
              <a:cs typeface="Verdana" pitchFamily="34" charset="0"/>
            </a:endParaRPr>
          </a:p>
          <a:p>
            <a:pPr marL="285750" indent="-285750">
              <a:buFont typeface="Arial"/>
              <a:buChar char="•"/>
              <a:defRPr/>
            </a:pPr>
            <a:r>
              <a:rPr lang="pt-BR" sz="1200" dirty="0">
                <a:solidFill>
                  <a:schemeClr val="bg1"/>
                </a:solidFill>
                <a:latin typeface="Verdana" pitchFamily="34" charset="0"/>
                <a:ea typeface="Verdana" pitchFamily="34" charset="0"/>
                <a:cs typeface="Verdana" pitchFamily="34" charset="0"/>
              </a:rPr>
              <a:t>Duplicação do Trecho de Serra - do km 60+450 ao km 82)</a:t>
            </a:r>
          </a:p>
          <a:p>
            <a:pPr marL="285750" indent="-285750">
              <a:buFont typeface="Arial"/>
              <a:buChar char="•"/>
              <a:defRPr/>
            </a:pPr>
            <a:endParaRPr lang="pt-BR" sz="1200" dirty="0">
              <a:solidFill>
                <a:schemeClr val="bg1"/>
              </a:solidFill>
              <a:latin typeface="Verdana" pitchFamily="34" charset="0"/>
              <a:ea typeface="Verdana" pitchFamily="34" charset="0"/>
              <a:cs typeface="Verdana" pitchFamily="34" charset="0"/>
            </a:endParaRPr>
          </a:p>
          <a:p>
            <a:pPr marL="285750" indent="-285750">
              <a:buFont typeface="Arial"/>
              <a:buChar char="•"/>
              <a:defRPr/>
            </a:pPr>
            <a:r>
              <a:rPr lang="pt-BR" sz="1200" dirty="0">
                <a:solidFill>
                  <a:schemeClr val="bg1"/>
                </a:solidFill>
                <a:latin typeface="Verdana" pitchFamily="34" charset="0"/>
                <a:ea typeface="Verdana" pitchFamily="34" charset="0"/>
                <a:cs typeface="Verdana" pitchFamily="34" charset="0"/>
              </a:rPr>
              <a:t>Construção de 12,6 km de túneis* e 2,5 km de viadutos</a:t>
            </a:r>
          </a:p>
          <a:p>
            <a:pPr marL="285750" indent="-285750">
              <a:buFont typeface="Arial"/>
              <a:buChar char="•"/>
              <a:defRPr/>
            </a:pPr>
            <a:endParaRPr lang="pt-BR" sz="1200" dirty="0">
              <a:solidFill>
                <a:schemeClr val="bg1"/>
              </a:solidFill>
              <a:latin typeface="Verdana" pitchFamily="34" charset="0"/>
              <a:ea typeface="Verdana" pitchFamily="34" charset="0"/>
              <a:cs typeface="Verdana" pitchFamily="34" charset="0"/>
            </a:endParaRPr>
          </a:p>
          <a:p>
            <a:pPr marL="285750" indent="-285750">
              <a:buFont typeface="Arial"/>
              <a:buChar char="•"/>
              <a:defRPr/>
            </a:pPr>
            <a:r>
              <a:rPr lang="pt-BR" sz="1200" dirty="0">
                <a:solidFill>
                  <a:schemeClr val="bg1"/>
                </a:solidFill>
                <a:latin typeface="Verdana" pitchFamily="34" charset="0"/>
                <a:ea typeface="Verdana" pitchFamily="34" charset="0"/>
                <a:cs typeface="Verdana" pitchFamily="34" charset="0"/>
              </a:rPr>
              <a:t>Serviços de operação e manutenção dos trechos de Serra, Planalto e contornos de Caraguatatuba e São Sebastião</a:t>
            </a:r>
          </a:p>
          <a:p>
            <a:pPr>
              <a:defRPr/>
            </a:pPr>
            <a:endParaRPr lang="pt-BR" sz="1200" dirty="0">
              <a:solidFill>
                <a:schemeClr val="bg1"/>
              </a:solidFill>
              <a:latin typeface="Verdana" pitchFamily="34" charset="0"/>
              <a:ea typeface="Verdana" pitchFamily="34" charset="0"/>
              <a:cs typeface="Verdana" pitchFamily="34" charset="0"/>
            </a:endParaRPr>
          </a:p>
        </p:txBody>
      </p:sp>
      <p:sp>
        <p:nvSpPr>
          <p:cNvPr id="16395" name="CaixaDeTexto 8"/>
          <p:cNvSpPr txBox="1">
            <a:spLocks noChangeArrowheads="1"/>
          </p:cNvSpPr>
          <p:nvPr/>
        </p:nvSpPr>
        <p:spPr bwMode="auto">
          <a:xfrm>
            <a:off x="5245100" y="6165850"/>
            <a:ext cx="307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a:t> </a:t>
            </a:r>
            <a:r>
              <a:rPr lang="pt-BR" altLang="pt-BR" sz="1300">
                <a:solidFill>
                  <a:schemeClr val="bg1"/>
                </a:solidFill>
              </a:rPr>
              <a:t>* um dos túneis será o maior do Brasil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8 CuadroTexto"/>
          <p:cNvSpPr txBox="1">
            <a:spLocks noChangeArrowheads="1"/>
          </p:cNvSpPr>
          <p:nvPr/>
        </p:nvSpPr>
        <p:spPr bwMode="auto">
          <a:xfrm>
            <a:off x="827088" y="1052736"/>
            <a:ext cx="7546975" cy="4550605"/>
          </a:xfrm>
          <a:prstGeom prst="rect">
            <a:avLst/>
          </a:prstGeom>
          <a:noFill/>
          <a:ln w="9525">
            <a:noFill/>
            <a:miter lim="800000"/>
            <a:headEnd/>
            <a:tailEnd/>
          </a:ln>
        </p:spPr>
        <p:txBody>
          <a:bodyPr>
            <a:spAutoFit/>
          </a:bodyPr>
          <a:lstStyle/>
          <a:p>
            <a:pPr marL="285750" indent="-285750" algn="just">
              <a:lnSpc>
                <a:spcPct val="150000"/>
              </a:lnSpc>
              <a:defRPr/>
            </a:pPr>
            <a:endParaRPr lang="pt-BR" altLang="pt-BR" sz="1500" dirty="0">
              <a:solidFill>
                <a:schemeClr val="tx1">
                  <a:lumMod val="75000"/>
                  <a:lumOff val="25000"/>
                </a:schemeClr>
              </a:solidFill>
              <a:latin typeface="+mj-lt"/>
            </a:endParaRPr>
          </a:p>
          <a:p>
            <a:pPr marL="285750" indent="-285750" algn="just">
              <a:lnSpc>
                <a:spcPct val="150000"/>
              </a:lnSpc>
              <a:buFont typeface="Arial" charset="0"/>
              <a:buChar char="•"/>
              <a:defRPr/>
            </a:pPr>
            <a:r>
              <a:rPr lang="pt-BR" altLang="pt-BR" dirty="0" smtClean="0">
                <a:solidFill>
                  <a:schemeClr val="tx1">
                    <a:lumMod val="75000"/>
                    <a:lumOff val="25000"/>
                  </a:schemeClr>
                </a:solidFill>
                <a:latin typeface="+mj-lt"/>
              </a:rPr>
              <a:t>Regulação majoritariamente por Contrato;</a:t>
            </a:r>
          </a:p>
          <a:p>
            <a:pPr marL="285750" indent="-285750" algn="just">
              <a:lnSpc>
                <a:spcPct val="150000"/>
              </a:lnSpc>
              <a:buFont typeface="Arial" charset="0"/>
              <a:buChar char="•"/>
              <a:defRPr/>
            </a:pPr>
            <a:r>
              <a:rPr lang="pt-BR" altLang="pt-BR" dirty="0" smtClean="0">
                <a:solidFill>
                  <a:schemeClr val="tx1">
                    <a:lumMod val="75000"/>
                    <a:lumOff val="25000"/>
                  </a:schemeClr>
                </a:solidFill>
                <a:latin typeface="+mj-lt"/>
              </a:rPr>
              <a:t>Tramitações em papel e morosas;</a:t>
            </a:r>
          </a:p>
          <a:p>
            <a:pPr marL="285750" indent="-285750" algn="just">
              <a:lnSpc>
                <a:spcPct val="150000"/>
              </a:lnSpc>
              <a:buFont typeface="Arial" charset="0"/>
              <a:buChar char="•"/>
              <a:defRPr/>
            </a:pPr>
            <a:r>
              <a:rPr lang="pt-BR" altLang="pt-BR" dirty="0" smtClean="0">
                <a:solidFill>
                  <a:schemeClr val="tx1">
                    <a:lumMod val="75000"/>
                    <a:lumOff val="25000"/>
                  </a:schemeClr>
                </a:solidFill>
                <a:latin typeface="+mj-lt"/>
              </a:rPr>
              <a:t>Fiscalização: serviços de apoio + empregados públicos</a:t>
            </a:r>
          </a:p>
          <a:p>
            <a:pPr marL="742950" lvl="1" indent="-285750" algn="just">
              <a:lnSpc>
                <a:spcPct val="150000"/>
              </a:lnSpc>
              <a:buFont typeface="Wingdings" panose="05000000000000000000" pitchFamily="2" charset="2"/>
              <a:buChar char="ü"/>
              <a:defRPr/>
            </a:pPr>
            <a:r>
              <a:rPr lang="pt-BR" altLang="pt-BR" dirty="0" smtClean="0">
                <a:solidFill>
                  <a:schemeClr val="tx1">
                    <a:lumMod val="75000"/>
                    <a:lumOff val="25000"/>
                  </a:schemeClr>
                </a:solidFill>
                <a:latin typeface="+mj-lt"/>
              </a:rPr>
              <a:t>Monitoramento e fiscalização da qualidade do serviço e execução do contrato;</a:t>
            </a:r>
          </a:p>
          <a:p>
            <a:pPr marL="742950" lvl="1" indent="-285750" algn="just">
              <a:lnSpc>
                <a:spcPct val="150000"/>
              </a:lnSpc>
              <a:buFont typeface="Wingdings" panose="05000000000000000000" pitchFamily="2" charset="2"/>
              <a:buChar char="ü"/>
              <a:defRPr/>
            </a:pPr>
            <a:r>
              <a:rPr lang="pt-BR" altLang="pt-BR" dirty="0" smtClean="0">
                <a:solidFill>
                  <a:schemeClr val="tx1">
                    <a:lumMod val="75000"/>
                    <a:lumOff val="25000"/>
                  </a:schemeClr>
                </a:solidFill>
                <a:latin typeface="+mj-lt"/>
              </a:rPr>
              <a:t>Fragilidades contratuais ou regulamentares (transporte coletivo);</a:t>
            </a:r>
          </a:p>
          <a:p>
            <a:pPr marL="742950" lvl="1" indent="-285750" algn="just">
              <a:lnSpc>
                <a:spcPct val="150000"/>
              </a:lnSpc>
              <a:buFont typeface="Wingdings" panose="05000000000000000000" pitchFamily="2" charset="2"/>
              <a:buChar char="ü"/>
              <a:defRPr/>
            </a:pPr>
            <a:r>
              <a:rPr lang="pt-BR" altLang="pt-BR" dirty="0" smtClean="0">
                <a:solidFill>
                  <a:schemeClr val="tx1">
                    <a:lumMod val="75000"/>
                    <a:lumOff val="25000"/>
                  </a:schemeClr>
                </a:solidFill>
                <a:latin typeface="+mj-lt"/>
              </a:rPr>
              <a:t>Necessário aprimorar o fluxo e tratamento das informações: andamento de obras, sancionadores, pleitos de reequilíbrios, demandas por novos investimentos, cronograma, linhas intermunicipais</a:t>
            </a:r>
            <a:r>
              <a:rPr lang="pt-BR" altLang="pt-BR" sz="1600" dirty="0" smtClean="0">
                <a:solidFill>
                  <a:schemeClr val="tx1">
                    <a:lumMod val="75000"/>
                    <a:lumOff val="25000"/>
                  </a:schemeClr>
                </a:solidFill>
                <a:latin typeface="+mj-lt"/>
              </a:rPr>
              <a:t>.</a:t>
            </a:r>
            <a:endParaRPr lang="pt-BR" altLang="pt-BR" sz="1600" dirty="0">
              <a:solidFill>
                <a:schemeClr val="tx1">
                  <a:lumMod val="75000"/>
                  <a:lumOff val="25000"/>
                </a:schemeClr>
              </a:solidFill>
              <a:latin typeface="+mj-lt"/>
            </a:endParaRPr>
          </a:p>
        </p:txBody>
      </p:sp>
      <p:sp>
        <p:nvSpPr>
          <p:cNvPr id="5" name="Slide Number Placeholder 4"/>
          <p:cNvSpPr>
            <a:spLocks noGrp="1"/>
          </p:cNvSpPr>
          <p:nvPr>
            <p:ph type="sldNum" sz="quarter" idx="12"/>
          </p:nvPr>
        </p:nvSpPr>
        <p:spPr/>
        <p:txBody>
          <a:bodyPr/>
          <a:lstStyle/>
          <a:p>
            <a:pPr>
              <a:defRPr/>
            </a:pPr>
            <a:fld id="{4C21DAD5-9891-471A-BFB5-91641BEC1BBD}" type="slidenum">
              <a:rPr lang="es-ES"/>
              <a:pPr>
                <a:defRPr/>
              </a:pPr>
              <a:t>13</a:t>
            </a:fld>
            <a:endParaRPr lang="es-ES"/>
          </a:p>
        </p:txBody>
      </p:sp>
      <p:sp>
        <p:nvSpPr>
          <p:cNvPr id="17412" name="Retângulo 7"/>
          <p:cNvSpPr>
            <a:spLocks noChangeArrowheads="1"/>
          </p:cNvSpPr>
          <p:nvPr/>
        </p:nvSpPr>
        <p:spPr bwMode="auto">
          <a:xfrm>
            <a:off x="3995738" y="260350"/>
            <a:ext cx="5113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dirty="0">
                <a:solidFill>
                  <a:schemeClr val="tx2"/>
                </a:solidFill>
                <a:latin typeface="Verdana" pitchFamily="34" charset="0"/>
              </a:rPr>
              <a:t> </a:t>
            </a:r>
            <a:r>
              <a:rPr lang="pt-BR" altLang="pt-BR" dirty="0" smtClean="0">
                <a:solidFill>
                  <a:schemeClr val="tx2"/>
                </a:solidFill>
                <a:latin typeface="Verdana" pitchFamily="34" charset="0"/>
              </a:rPr>
              <a:t>Regulação Técnica, Econômico-Financeira e Fiscalização</a:t>
            </a:r>
            <a:endParaRPr lang="pt-BR" altLang="pt-BR" dirty="0">
              <a:latin typeface="Calibri" pitchFamily="34" charset="0"/>
            </a:endParaRPr>
          </a:p>
        </p:txBody>
      </p:sp>
      <p:cxnSp>
        <p:nvCxnSpPr>
          <p:cNvPr id="9" name="Conector reto 8"/>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5"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8 CuadroTexto"/>
          <p:cNvSpPr txBox="1">
            <a:spLocks noChangeArrowheads="1"/>
          </p:cNvSpPr>
          <p:nvPr/>
        </p:nvSpPr>
        <p:spPr bwMode="auto">
          <a:xfrm>
            <a:off x="827088" y="1628800"/>
            <a:ext cx="7546975" cy="3724275"/>
          </a:xfrm>
          <a:prstGeom prst="rect">
            <a:avLst/>
          </a:prstGeom>
          <a:noFill/>
          <a:ln w="9525">
            <a:noFill/>
            <a:miter lim="800000"/>
            <a:headEnd/>
            <a:tailEnd/>
          </a:ln>
        </p:spPr>
        <p:txBody>
          <a:bodyPr>
            <a:spAutoFit/>
          </a:bodyPr>
          <a:lstStyle/>
          <a:p>
            <a:pPr marL="285750" indent="-285750" algn="just">
              <a:lnSpc>
                <a:spcPct val="150000"/>
              </a:lnSpc>
              <a:defRPr/>
            </a:pPr>
            <a:endParaRPr lang="pt-BR" altLang="pt-BR" sz="1500" dirty="0">
              <a:solidFill>
                <a:schemeClr val="tx1">
                  <a:lumMod val="75000"/>
                  <a:lumOff val="25000"/>
                </a:schemeClr>
              </a:solidFill>
              <a:latin typeface="+mj-lt"/>
            </a:endParaRPr>
          </a:p>
          <a:p>
            <a:pPr marL="285750" indent="-285750" algn="just">
              <a:lnSpc>
                <a:spcPct val="150000"/>
              </a:lnSpc>
              <a:buFont typeface="Arial" charset="0"/>
              <a:buChar char="•"/>
              <a:defRPr/>
            </a:pPr>
            <a:r>
              <a:rPr lang="pt-BR" altLang="pt-BR" sz="1600" dirty="0">
                <a:solidFill>
                  <a:schemeClr val="tx1">
                    <a:lumMod val="75000"/>
                    <a:lumOff val="25000"/>
                  </a:schemeClr>
                </a:solidFill>
                <a:latin typeface="+mj-lt"/>
              </a:rPr>
              <a:t>Ampliação da competitividade, transparência do processo licitatório e segurança jurídica dos contratos, com a consequente atração de novos operadores e investidores, especialmente internacionais;</a:t>
            </a:r>
          </a:p>
          <a:p>
            <a:pPr marL="285750" indent="-285750" algn="just">
              <a:lnSpc>
                <a:spcPct val="150000"/>
              </a:lnSpc>
              <a:defRPr/>
            </a:pPr>
            <a:endParaRPr lang="pt-BR" altLang="pt-BR" sz="1600" dirty="0">
              <a:solidFill>
                <a:schemeClr val="tx1">
                  <a:lumMod val="75000"/>
                  <a:lumOff val="25000"/>
                </a:schemeClr>
              </a:solidFill>
              <a:latin typeface="+mj-lt"/>
            </a:endParaRPr>
          </a:p>
          <a:p>
            <a:pPr marL="285750" indent="-285750" algn="just">
              <a:lnSpc>
                <a:spcPct val="150000"/>
              </a:lnSpc>
              <a:buFont typeface="Arial" charset="0"/>
              <a:buChar char="•"/>
              <a:defRPr/>
            </a:pPr>
            <a:r>
              <a:rPr lang="pt-BR" altLang="pt-BR" sz="1600" dirty="0">
                <a:solidFill>
                  <a:schemeClr val="tx1">
                    <a:lumMod val="75000"/>
                    <a:lumOff val="25000"/>
                  </a:schemeClr>
                </a:solidFill>
                <a:latin typeface="+mj-lt"/>
              </a:rPr>
              <a:t>Introdução de inovações contratuais e operacionais para a melhoria dos processos internos de fiscalização e recomposição de equilíbrio econômico-financeiro, da operação e entrega de investimentos;</a:t>
            </a:r>
          </a:p>
          <a:p>
            <a:pPr marL="742950" lvl="1" indent="-285750" algn="just">
              <a:lnSpc>
                <a:spcPct val="150000"/>
              </a:lnSpc>
              <a:buFont typeface="Wingdings" pitchFamily="2" charset="2"/>
              <a:buChar char="ü"/>
              <a:defRPr/>
            </a:pPr>
            <a:r>
              <a:rPr lang="pt-BR" altLang="pt-BR" sz="1600" dirty="0">
                <a:solidFill>
                  <a:schemeClr val="tx1">
                    <a:lumMod val="75000"/>
                    <a:lumOff val="25000"/>
                  </a:schemeClr>
                </a:solidFill>
                <a:latin typeface="+mj-lt"/>
              </a:rPr>
              <a:t>Regulação considerando a experiência da Agência e recomendações do </a:t>
            </a:r>
            <a:r>
              <a:rPr lang="pt-BR" altLang="pt-BR" sz="1600" dirty="0" err="1">
                <a:solidFill>
                  <a:schemeClr val="tx1">
                    <a:lumMod val="75000"/>
                    <a:lumOff val="25000"/>
                  </a:schemeClr>
                </a:solidFill>
                <a:latin typeface="+mj-lt"/>
              </a:rPr>
              <a:t>International</a:t>
            </a:r>
            <a:r>
              <a:rPr lang="pt-BR" altLang="pt-BR" sz="1600" dirty="0">
                <a:solidFill>
                  <a:schemeClr val="tx1">
                    <a:lumMod val="75000"/>
                    <a:lumOff val="25000"/>
                  </a:schemeClr>
                </a:solidFill>
                <a:latin typeface="+mj-lt"/>
              </a:rPr>
              <a:t> </a:t>
            </a:r>
            <a:r>
              <a:rPr lang="pt-BR" altLang="pt-BR" sz="1600" dirty="0" err="1">
                <a:solidFill>
                  <a:schemeClr val="tx1">
                    <a:lumMod val="75000"/>
                    <a:lumOff val="25000"/>
                  </a:schemeClr>
                </a:solidFill>
                <a:latin typeface="+mj-lt"/>
              </a:rPr>
              <a:t>Finance</a:t>
            </a:r>
            <a:r>
              <a:rPr lang="pt-BR" altLang="pt-BR" sz="1600" dirty="0">
                <a:solidFill>
                  <a:schemeClr val="tx1">
                    <a:lumMod val="75000"/>
                    <a:lumOff val="25000"/>
                  </a:schemeClr>
                </a:solidFill>
                <a:latin typeface="+mj-lt"/>
              </a:rPr>
              <a:t> </a:t>
            </a:r>
            <a:r>
              <a:rPr lang="pt-BR" altLang="pt-BR" sz="1600" dirty="0" err="1">
                <a:solidFill>
                  <a:schemeClr val="tx1">
                    <a:lumMod val="75000"/>
                    <a:lumOff val="25000"/>
                  </a:schemeClr>
                </a:solidFill>
                <a:latin typeface="+mj-lt"/>
              </a:rPr>
              <a:t>Corporation</a:t>
            </a:r>
            <a:r>
              <a:rPr lang="pt-BR" altLang="pt-BR" sz="1600" dirty="0">
                <a:solidFill>
                  <a:schemeClr val="tx1">
                    <a:lumMod val="75000"/>
                    <a:lumOff val="25000"/>
                  </a:schemeClr>
                </a:solidFill>
                <a:latin typeface="+mj-lt"/>
              </a:rPr>
              <a:t> – IFC (Banco </a:t>
            </a:r>
            <a:r>
              <a:rPr lang="pt-BR" altLang="pt-BR" sz="1600" dirty="0" err="1">
                <a:solidFill>
                  <a:schemeClr val="tx1">
                    <a:lumMod val="75000"/>
                    <a:lumOff val="25000"/>
                  </a:schemeClr>
                </a:solidFill>
                <a:latin typeface="+mj-lt"/>
              </a:rPr>
              <a:t>Mudial</a:t>
            </a:r>
            <a:r>
              <a:rPr lang="pt-BR" altLang="pt-BR" sz="1600" dirty="0">
                <a:solidFill>
                  <a:schemeClr val="tx1">
                    <a:lumMod val="75000"/>
                    <a:lumOff val="25000"/>
                  </a:schemeClr>
                </a:solidFill>
                <a:latin typeface="+mj-lt"/>
              </a:rPr>
              <a:t>) </a:t>
            </a:r>
          </a:p>
        </p:txBody>
      </p:sp>
      <p:sp>
        <p:nvSpPr>
          <p:cNvPr id="5" name="Slide Number Placeholder 4"/>
          <p:cNvSpPr>
            <a:spLocks noGrp="1"/>
          </p:cNvSpPr>
          <p:nvPr>
            <p:ph type="sldNum" sz="quarter" idx="12"/>
          </p:nvPr>
        </p:nvSpPr>
        <p:spPr/>
        <p:txBody>
          <a:bodyPr/>
          <a:lstStyle/>
          <a:p>
            <a:pPr>
              <a:defRPr/>
            </a:pPr>
            <a:fld id="{4C21DAD5-9891-471A-BFB5-91641BEC1BBD}" type="slidenum">
              <a:rPr lang="es-ES"/>
              <a:pPr>
                <a:defRPr/>
              </a:pPr>
              <a:t>14</a:t>
            </a:fld>
            <a:endParaRPr lang="es-ES"/>
          </a:p>
        </p:txBody>
      </p:sp>
      <p:sp>
        <p:nvSpPr>
          <p:cNvPr id="17412" name="Retângulo 7"/>
          <p:cNvSpPr>
            <a:spLocks noChangeArrowheads="1"/>
          </p:cNvSpPr>
          <p:nvPr/>
        </p:nvSpPr>
        <p:spPr bwMode="auto">
          <a:xfrm>
            <a:off x="3995738" y="260350"/>
            <a:ext cx="5113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dirty="0">
                <a:solidFill>
                  <a:schemeClr val="tx2"/>
                </a:solidFill>
                <a:latin typeface="Verdana" pitchFamily="34" charset="0"/>
              </a:rPr>
              <a:t> </a:t>
            </a:r>
            <a:r>
              <a:rPr lang="pt-BR" altLang="pt-BR" dirty="0" smtClean="0">
                <a:solidFill>
                  <a:schemeClr val="tx2"/>
                </a:solidFill>
                <a:latin typeface="Verdana" pitchFamily="34" charset="0"/>
              </a:rPr>
              <a:t>Lições aprendidas para a Nova </a:t>
            </a:r>
            <a:r>
              <a:rPr lang="pt-BR" altLang="pt-BR" dirty="0">
                <a:solidFill>
                  <a:schemeClr val="tx2"/>
                </a:solidFill>
                <a:latin typeface="Verdana" pitchFamily="34" charset="0"/>
              </a:rPr>
              <a:t>Etapa de Concessões de Rodovias: Objetivos</a:t>
            </a:r>
            <a:endParaRPr lang="pt-BR" altLang="pt-BR" dirty="0">
              <a:latin typeface="Calibri" pitchFamily="34" charset="0"/>
            </a:endParaRPr>
          </a:p>
        </p:txBody>
      </p:sp>
      <p:cxnSp>
        <p:nvCxnSpPr>
          <p:cNvPr id="9" name="Conector reto 8"/>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415"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037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4058B099-85E7-4AEC-BD2E-E0FB6D8E1FE9}" type="slidenum">
              <a:rPr lang="es-ES" smtClean="0"/>
              <a:pPr>
                <a:defRPr/>
              </a:pPr>
              <a:t>15</a:t>
            </a:fld>
            <a:endParaRPr lang="es-ES"/>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460" name="Retângulo 5"/>
          <p:cNvSpPr>
            <a:spLocks noChangeArrowheads="1"/>
          </p:cNvSpPr>
          <p:nvPr/>
        </p:nvSpPr>
        <p:spPr bwMode="auto">
          <a:xfrm>
            <a:off x="3995738" y="260350"/>
            <a:ext cx="5040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chemeClr val="tx2"/>
                </a:solidFill>
                <a:latin typeface="Verdana" pitchFamily="34" charset="0"/>
              </a:rPr>
              <a:t>Nova Etapa de Concessões de Rodovias: Objetivos – Novos Players </a:t>
            </a:r>
            <a:endParaRPr lang="pt-BR" altLang="pt-BR">
              <a:latin typeface="Calibri" pitchFamily="34" charset="0"/>
            </a:endParaRPr>
          </a:p>
        </p:txBody>
      </p:sp>
      <p:sp>
        <p:nvSpPr>
          <p:cNvPr id="12293" name="CaixaDeTexto 5"/>
          <p:cNvSpPr txBox="1">
            <a:spLocks noChangeArrowheads="1"/>
          </p:cNvSpPr>
          <p:nvPr/>
        </p:nvSpPr>
        <p:spPr bwMode="auto">
          <a:xfrm>
            <a:off x="755650" y="1125538"/>
            <a:ext cx="8064500" cy="4786312"/>
          </a:xfrm>
          <a:prstGeom prst="rect">
            <a:avLst/>
          </a:prstGeom>
          <a:noFill/>
          <a:ln w="9525">
            <a:noFill/>
            <a:miter lim="800000"/>
            <a:headEnd/>
            <a:tailEnd/>
          </a:ln>
        </p:spPr>
        <p:txBody>
          <a:bodyPr>
            <a:spAutoFit/>
          </a:bodyPr>
          <a:lstStyle/>
          <a:p>
            <a:pPr lvl="1" algn="just">
              <a:lnSpc>
                <a:spcPct val="150000"/>
              </a:lnSpc>
              <a:defRPr/>
            </a:pPr>
            <a:r>
              <a:rPr lang="pt-BR" altLang="pt-BR" sz="1400" b="1" dirty="0">
                <a:solidFill>
                  <a:srgbClr val="1F497D"/>
                </a:solidFill>
                <a:latin typeface="Verdana" pitchFamily="34" charset="0"/>
              </a:rPr>
              <a:t>Disposições </a:t>
            </a:r>
            <a:r>
              <a:rPr lang="pt-BR" altLang="pt-BR" sz="1400" b="1" dirty="0" err="1">
                <a:solidFill>
                  <a:srgbClr val="1F497D"/>
                </a:solidFill>
                <a:latin typeface="Verdana" pitchFamily="34" charset="0"/>
              </a:rPr>
              <a:t>editalícias</a:t>
            </a:r>
            <a:r>
              <a:rPr lang="pt-BR" altLang="pt-BR" sz="1400" b="1" dirty="0">
                <a:solidFill>
                  <a:srgbClr val="1F497D"/>
                </a:solidFill>
                <a:latin typeface="Verdana" pitchFamily="34" charset="0"/>
              </a:rPr>
              <a:t> e contratuais com objetivo de atrair novos players</a:t>
            </a:r>
            <a:r>
              <a:rPr lang="pt-BR" altLang="pt-BR" sz="1400" dirty="0">
                <a:solidFill>
                  <a:srgbClr val="000000"/>
                </a:solidFill>
                <a:latin typeface="Verdana" pitchFamily="34" charset="0"/>
              </a:rPr>
              <a:t>:</a:t>
            </a:r>
            <a:endParaRPr lang="pt-BR" altLang="pt-BR" sz="1600" dirty="0">
              <a:latin typeface="Verdana" pitchFamily="34" charset="0"/>
            </a:endParaRPr>
          </a:p>
          <a:p>
            <a:pPr lvl="1" algn="just">
              <a:lnSpc>
                <a:spcPct val="150000"/>
              </a:lnSpc>
              <a:defRPr/>
            </a:pPr>
            <a:endParaRPr lang="pt-BR" altLang="pt-BR" sz="1400" dirty="0">
              <a:solidFill>
                <a:srgbClr val="000000"/>
              </a:solidFill>
              <a:latin typeface="Verdana" pitchFamily="34" charset="0"/>
            </a:endParaRPr>
          </a:p>
          <a:p>
            <a:pPr marL="685800" lvl="3" indent="-228600">
              <a:lnSpc>
                <a:spcPct val="150000"/>
              </a:lnSpc>
              <a:buFont typeface="Wingdings" pitchFamily="2" charset="2"/>
              <a:buChar char="v"/>
              <a:defRPr/>
            </a:pPr>
            <a:r>
              <a:rPr lang="pt-BR" altLang="pt-BR" sz="1400" dirty="0">
                <a:solidFill>
                  <a:schemeClr val="tx1">
                    <a:lumMod val="75000"/>
                    <a:lumOff val="25000"/>
                  </a:schemeClr>
                </a:solidFill>
                <a:latin typeface="Verdana" pitchFamily="34" charset="0"/>
              </a:rPr>
              <a:t>Diminuição drástica dos requisitos para qualificação técnica;</a:t>
            </a:r>
          </a:p>
          <a:p>
            <a:pPr marL="685800" lvl="3" indent="-228600">
              <a:lnSpc>
                <a:spcPct val="150000"/>
              </a:lnSpc>
              <a:buFont typeface="Wingdings" pitchFamily="2" charset="2"/>
              <a:buChar char="v"/>
              <a:defRPr/>
            </a:pPr>
            <a:r>
              <a:rPr lang="pt-BR" altLang="pt-BR" sz="1400" dirty="0">
                <a:solidFill>
                  <a:schemeClr val="tx1">
                    <a:lumMod val="75000"/>
                    <a:lumOff val="25000"/>
                  </a:schemeClr>
                </a:solidFill>
                <a:latin typeface="Verdana" pitchFamily="34" charset="0"/>
              </a:rPr>
              <a:t>Subcontratação qualificada;</a:t>
            </a:r>
          </a:p>
          <a:p>
            <a:pPr marL="685800" lvl="3" indent="-228600">
              <a:lnSpc>
                <a:spcPct val="150000"/>
              </a:lnSpc>
              <a:buFont typeface="Wingdings" pitchFamily="2" charset="2"/>
              <a:buChar char="v"/>
              <a:defRPr/>
            </a:pPr>
            <a:r>
              <a:rPr lang="pt-BR" altLang="pt-BR" sz="1400" dirty="0">
                <a:solidFill>
                  <a:schemeClr val="tx1">
                    <a:lumMod val="75000"/>
                    <a:lumOff val="25000"/>
                  </a:schemeClr>
                </a:solidFill>
                <a:latin typeface="Verdana" pitchFamily="34" charset="0"/>
              </a:rPr>
              <a:t>Proposta de preços fechada + fase de lances (% para a maior proposta);</a:t>
            </a:r>
          </a:p>
          <a:p>
            <a:pPr marL="685800" lvl="3" indent="-228600">
              <a:lnSpc>
                <a:spcPct val="150000"/>
              </a:lnSpc>
              <a:buFont typeface="Wingdings" pitchFamily="2" charset="2"/>
              <a:buChar char="v"/>
              <a:defRPr/>
            </a:pPr>
            <a:r>
              <a:rPr lang="pt-BR" altLang="pt-BR" sz="1400" dirty="0">
                <a:solidFill>
                  <a:schemeClr val="tx1">
                    <a:lumMod val="75000"/>
                    <a:lumOff val="25000"/>
                  </a:schemeClr>
                </a:solidFill>
                <a:latin typeface="Verdana" pitchFamily="34" charset="0"/>
              </a:rPr>
              <a:t>Transparência: </a:t>
            </a:r>
            <a:r>
              <a:rPr lang="pt-BR" altLang="pt-BR" sz="1400" dirty="0" err="1">
                <a:solidFill>
                  <a:schemeClr val="tx1">
                    <a:lumMod val="75000"/>
                    <a:lumOff val="25000"/>
                  </a:schemeClr>
                </a:solidFill>
                <a:latin typeface="Verdana" pitchFamily="34" charset="0"/>
              </a:rPr>
              <a:t>DataRoom</a:t>
            </a:r>
            <a:r>
              <a:rPr lang="pt-BR" altLang="pt-BR" sz="1400" dirty="0">
                <a:solidFill>
                  <a:schemeClr val="tx1">
                    <a:lumMod val="75000"/>
                    <a:lumOff val="25000"/>
                  </a:schemeClr>
                </a:solidFill>
                <a:latin typeface="Verdana" pitchFamily="34" charset="0"/>
              </a:rPr>
              <a:t> com todos os estudos de engenharia, </a:t>
            </a:r>
            <a:r>
              <a:rPr lang="pt-BR" altLang="pt-BR" sz="1400" dirty="0" err="1">
                <a:solidFill>
                  <a:schemeClr val="tx1">
                    <a:lumMod val="75000"/>
                    <a:lumOff val="25000"/>
                  </a:schemeClr>
                </a:solidFill>
                <a:latin typeface="Verdana" pitchFamily="34" charset="0"/>
              </a:rPr>
              <a:t>sócio-ambientais</a:t>
            </a:r>
            <a:r>
              <a:rPr lang="pt-BR" altLang="pt-BR" sz="1400" dirty="0">
                <a:solidFill>
                  <a:schemeClr val="tx1">
                    <a:lumMod val="75000"/>
                    <a:lumOff val="25000"/>
                  </a:schemeClr>
                </a:solidFill>
                <a:latin typeface="Verdana" pitchFamily="34" charset="0"/>
              </a:rPr>
              <a:t>, econômico-financeiro e jurídico internacional; minutas em inglês;</a:t>
            </a:r>
          </a:p>
          <a:p>
            <a:pPr marL="685800" lvl="3" indent="-228600">
              <a:lnSpc>
                <a:spcPct val="150000"/>
              </a:lnSpc>
              <a:buFont typeface="Wingdings" pitchFamily="2" charset="2"/>
              <a:buChar char="v"/>
              <a:defRPr/>
            </a:pPr>
            <a:r>
              <a:rPr lang="pt-BR" altLang="pt-BR" sz="1400" dirty="0">
                <a:solidFill>
                  <a:schemeClr val="tx1">
                    <a:lumMod val="75000"/>
                    <a:lumOff val="25000"/>
                  </a:schemeClr>
                </a:solidFill>
                <a:latin typeface="Verdana" pitchFamily="34" charset="0"/>
              </a:rPr>
              <a:t>Regras de regulação claras – transição, riscos, equilíbrio, </a:t>
            </a:r>
            <a:r>
              <a:rPr lang="pt-BR" altLang="pt-BR" sz="1400" dirty="0" err="1">
                <a:solidFill>
                  <a:schemeClr val="tx1">
                    <a:lumMod val="75000"/>
                    <a:lumOff val="25000"/>
                  </a:schemeClr>
                </a:solidFill>
                <a:latin typeface="Verdana" pitchFamily="34" charset="0"/>
              </a:rPr>
              <a:t>etc</a:t>
            </a:r>
            <a:r>
              <a:rPr lang="pt-BR" altLang="pt-BR" sz="1400" dirty="0">
                <a:solidFill>
                  <a:schemeClr val="tx1">
                    <a:lumMod val="75000"/>
                    <a:lumOff val="25000"/>
                  </a:schemeClr>
                </a:solidFill>
                <a:latin typeface="Verdana" pitchFamily="34" charset="0"/>
              </a:rPr>
              <a:t>;</a:t>
            </a:r>
          </a:p>
          <a:p>
            <a:pPr marL="685800" lvl="3" indent="-228600">
              <a:lnSpc>
                <a:spcPct val="150000"/>
              </a:lnSpc>
              <a:buFont typeface="Wingdings" pitchFamily="2" charset="2"/>
              <a:buChar char="v"/>
              <a:defRPr/>
            </a:pPr>
            <a:r>
              <a:rPr lang="pt-BR" altLang="pt-BR" sz="1400" dirty="0">
                <a:solidFill>
                  <a:schemeClr val="tx1">
                    <a:lumMod val="75000"/>
                    <a:lumOff val="25000"/>
                  </a:schemeClr>
                </a:solidFill>
                <a:latin typeface="Verdana" pitchFamily="34" charset="0"/>
              </a:rPr>
              <a:t>Possibilidade de introdução de tarifa variável;</a:t>
            </a:r>
          </a:p>
          <a:p>
            <a:pPr marL="685800" lvl="3" indent="-228600">
              <a:lnSpc>
                <a:spcPct val="150000"/>
              </a:lnSpc>
              <a:buFont typeface="Wingdings" pitchFamily="2" charset="2"/>
              <a:buChar char="v"/>
              <a:defRPr/>
            </a:pPr>
            <a:r>
              <a:rPr lang="pt-BR" altLang="pt-BR" sz="1400" dirty="0">
                <a:solidFill>
                  <a:schemeClr val="tx1">
                    <a:lumMod val="75000"/>
                    <a:lumOff val="25000"/>
                  </a:schemeClr>
                </a:solidFill>
                <a:latin typeface="Verdana" pitchFamily="34" charset="0"/>
              </a:rPr>
              <a:t>Desconto em pagamento automático.  </a:t>
            </a:r>
          </a:p>
          <a:p>
            <a:pPr lvl="2">
              <a:defRPr/>
            </a:pPr>
            <a:endParaRPr lang="pt-BR" altLang="pt-BR" sz="1600" dirty="0">
              <a:latin typeface="Verdana" pitchFamily="34" charset="0"/>
            </a:endParaRPr>
          </a:p>
          <a:p>
            <a:pPr lvl="1">
              <a:defRPr/>
            </a:pPr>
            <a:r>
              <a:rPr lang="pt-BR" altLang="pt-BR" sz="1400" b="1" dirty="0">
                <a:solidFill>
                  <a:srgbClr val="1F497D"/>
                </a:solidFill>
                <a:latin typeface="Verdana" pitchFamily="34" charset="0"/>
              </a:rPr>
              <a:t>Resultados já observados:</a:t>
            </a:r>
          </a:p>
          <a:p>
            <a:pPr lvl="1">
              <a:defRPr/>
            </a:pPr>
            <a:endParaRPr lang="pt-BR" altLang="pt-BR" sz="1400" b="1" dirty="0">
              <a:solidFill>
                <a:srgbClr val="1F497D"/>
              </a:solidFill>
              <a:latin typeface="Verdana" pitchFamily="34" charset="0"/>
            </a:endParaRPr>
          </a:p>
          <a:p>
            <a:pPr marL="685800" lvl="3" indent="-228600">
              <a:lnSpc>
                <a:spcPct val="150000"/>
              </a:lnSpc>
              <a:buFont typeface="Wingdings" pitchFamily="2" charset="2"/>
              <a:buChar char="v"/>
              <a:defRPr/>
            </a:pPr>
            <a:r>
              <a:rPr lang="pt-BR" altLang="pt-BR" sz="1600" dirty="0">
                <a:latin typeface="Verdana" pitchFamily="34" charset="0"/>
              </a:rPr>
              <a:t> </a:t>
            </a:r>
            <a:r>
              <a:rPr lang="pt-BR" altLang="pt-BR" sz="1400" dirty="0">
                <a:solidFill>
                  <a:schemeClr val="tx1">
                    <a:lumMod val="75000"/>
                    <a:lumOff val="25000"/>
                  </a:schemeClr>
                </a:solidFill>
                <a:latin typeface="Verdana" pitchFamily="34" charset="0"/>
              </a:rPr>
              <a:t>Interesse do mercado, boas propostas;</a:t>
            </a:r>
          </a:p>
          <a:p>
            <a:pPr marL="685800" lvl="3" indent="-228600">
              <a:lnSpc>
                <a:spcPct val="150000"/>
              </a:lnSpc>
              <a:buFont typeface="Wingdings" pitchFamily="2" charset="2"/>
              <a:buChar char="v"/>
              <a:defRPr/>
            </a:pPr>
            <a:r>
              <a:rPr lang="pt-BR" altLang="pt-BR" sz="1400" dirty="0">
                <a:solidFill>
                  <a:schemeClr val="tx1">
                    <a:lumMod val="75000"/>
                    <a:lumOff val="25000"/>
                  </a:schemeClr>
                </a:solidFill>
                <a:latin typeface="Verdana" pitchFamily="34" charset="0"/>
              </a:rPr>
              <a:t>1 novo player: 1º fundo de investimento no setor.</a:t>
            </a:r>
            <a:r>
              <a:rPr lang="pt-BR" altLang="pt-BR" dirty="0">
                <a:solidFill>
                  <a:schemeClr val="tx2"/>
                </a:solidFill>
              </a:rPr>
              <a:t> </a:t>
            </a:r>
            <a:endParaRPr lang="pt-BR" altLang="pt-BR" b="1" dirty="0">
              <a:solidFill>
                <a:schemeClr val="tx2"/>
              </a:solidFill>
            </a:endParaRPr>
          </a:p>
        </p:txBody>
      </p:sp>
      <p:pic>
        <p:nvPicPr>
          <p:cNvPr id="19462"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5 Rectángulo"/>
          <p:cNvSpPr/>
          <p:nvPr/>
        </p:nvSpPr>
        <p:spPr>
          <a:xfrm>
            <a:off x="1331913" y="1844824"/>
            <a:ext cx="7402512" cy="3617913"/>
          </a:xfrm>
          <a:prstGeom prst="rect">
            <a:avLst/>
          </a:prstGeom>
        </p:spPr>
        <p:txBody>
          <a:bodyPr>
            <a:spAutoFit/>
          </a:bodyPr>
          <a:lstStyle/>
          <a:p>
            <a:pPr fontAlgn="auto">
              <a:spcBef>
                <a:spcPts val="0"/>
              </a:spcBef>
              <a:spcAft>
                <a:spcPts val="0"/>
              </a:spcAft>
              <a:defRPr/>
            </a:pPr>
            <a:endParaRPr lang="en-US" sz="1100" dirty="0">
              <a:latin typeface="Verdana" pitchFamily="34" charset="0"/>
              <a:ea typeface="Verdana" pitchFamily="34" charset="0"/>
              <a:cs typeface="Verdana" pitchFamily="34" charset="0"/>
            </a:endParaRPr>
          </a:p>
          <a:p>
            <a:pPr marL="285750" lvl="1"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Empréstimo-Ponte </a:t>
            </a:r>
          </a:p>
          <a:p>
            <a:pPr marL="171450" lvl="1" indent="-171450" eaLnBrk="0" hangingPunct="0">
              <a:buClr>
                <a:srgbClr val="034EA2"/>
              </a:buClr>
              <a:buSzPct val="90000"/>
              <a:buFont typeface="Arial" panose="020B0604020202020204" pitchFamily="34" charset="0"/>
              <a:buChar char="•"/>
              <a:defRPr/>
            </a:pPr>
            <a:r>
              <a:rPr lang="pt-BR" sz="1200" b="1" dirty="0">
                <a:solidFill>
                  <a:srgbClr val="034EA2"/>
                </a:solidFill>
                <a:latin typeface="Verdana" pitchFamily="34" charset="0"/>
                <a:ea typeface="Verdana" pitchFamily="34" charset="0"/>
                <a:cs typeface="Verdana" pitchFamily="34" charset="0"/>
              </a:rPr>
              <a:t>Status: </a:t>
            </a:r>
            <a:r>
              <a:rPr lang="pt-BR" sz="1400" dirty="0">
                <a:solidFill>
                  <a:schemeClr val="tx1">
                    <a:lumMod val="75000"/>
                    <a:lumOff val="25000"/>
                  </a:schemeClr>
                </a:solidFill>
                <a:latin typeface="+mj-lt"/>
                <a:ea typeface="Verdana" pitchFamily="34" charset="0"/>
                <a:cs typeface="Verdana" pitchFamily="34" charset="0"/>
              </a:rPr>
              <a:t>Definição de não requerer carta com </a:t>
            </a:r>
            <a:r>
              <a:rPr lang="pt-BR" sz="1400" i="1" dirty="0" err="1">
                <a:solidFill>
                  <a:schemeClr val="tx1">
                    <a:lumMod val="75000"/>
                    <a:lumOff val="25000"/>
                  </a:schemeClr>
                </a:solidFill>
                <a:latin typeface="+mj-lt"/>
                <a:ea typeface="Verdana" pitchFamily="34" charset="0"/>
                <a:cs typeface="Verdana" pitchFamily="34" charset="0"/>
              </a:rPr>
              <a:t>firm</a:t>
            </a:r>
            <a:r>
              <a:rPr lang="pt-BR" sz="1400" i="1" dirty="0">
                <a:solidFill>
                  <a:schemeClr val="tx1">
                    <a:lumMod val="75000"/>
                    <a:lumOff val="25000"/>
                  </a:schemeClr>
                </a:solidFill>
                <a:latin typeface="+mj-lt"/>
                <a:ea typeface="Verdana" pitchFamily="34" charset="0"/>
                <a:cs typeface="Verdana" pitchFamily="34" charset="0"/>
              </a:rPr>
              <a:t> </a:t>
            </a:r>
            <a:r>
              <a:rPr lang="pt-BR" sz="1400" i="1" dirty="0" err="1">
                <a:solidFill>
                  <a:schemeClr val="tx1">
                    <a:lumMod val="75000"/>
                    <a:lumOff val="25000"/>
                  </a:schemeClr>
                </a:solidFill>
                <a:latin typeface="+mj-lt"/>
                <a:ea typeface="Verdana" pitchFamily="34" charset="0"/>
                <a:cs typeface="Verdana" pitchFamily="34" charset="0"/>
              </a:rPr>
              <a:t>commitment</a:t>
            </a:r>
            <a:r>
              <a:rPr lang="pt-BR" sz="1400" i="1" dirty="0">
                <a:solidFill>
                  <a:schemeClr val="tx1">
                    <a:lumMod val="75000"/>
                    <a:lumOff val="25000"/>
                  </a:schemeClr>
                </a:solidFill>
                <a:latin typeface="+mj-lt"/>
                <a:ea typeface="Verdana" pitchFamily="34" charset="0"/>
                <a:cs typeface="Verdana" pitchFamily="34" charset="0"/>
              </a:rPr>
              <a:t> </a:t>
            </a:r>
            <a:r>
              <a:rPr lang="pt-BR" sz="1400" dirty="0">
                <a:solidFill>
                  <a:schemeClr val="tx1">
                    <a:lumMod val="75000"/>
                    <a:lumOff val="25000"/>
                  </a:schemeClr>
                </a:solidFill>
                <a:latin typeface="+mj-lt"/>
                <a:ea typeface="Verdana" pitchFamily="34" charset="0"/>
                <a:cs typeface="Verdana" pitchFamily="34" charset="0"/>
              </a:rPr>
              <a:t>para assinatura do Contrato, apenas disponibilização dos montantes necessários em dinheiro, independente da fonte. A não obtenção de empréstimo em 2 anos é causa de Caducidade.</a:t>
            </a:r>
            <a:endParaRPr lang="pt-BR" sz="1200" dirty="0">
              <a:solidFill>
                <a:schemeClr val="tx1">
                  <a:lumMod val="75000"/>
                  <a:lumOff val="25000"/>
                </a:schemeClr>
              </a:solidFill>
              <a:latin typeface="+mj-lt"/>
              <a:ea typeface="Verdana" pitchFamily="34" charset="0"/>
              <a:cs typeface="Verdana" pitchFamily="34" charset="0"/>
            </a:endParaRPr>
          </a:p>
          <a:p>
            <a:pPr fontAlgn="auto">
              <a:spcBef>
                <a:spcPts val="0"/>
              </a:spcBef>
              <a:spcAft>
                <a:spcPts val="0"/>
              </a:spcAft>
              <a:defRPr/>
            </a:pPr>
            <a:endParaRPr lang="en-US" sz="1050" dirty="0">
              <a:latin typeface="Verdana" pitchFamily="34" charset="0"/>
              <a:ea typeface="Verdana" pitchFamily="34" charset="0"/>
              <a:cs typeface="Verdana" pitchFamily="34" charset="0"/>
            </a:endParaRPr>
          </a:p>
          <a:p>
            <a:pPr marL="285750" lvl="1"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Garantia de Proposta;</a:t>
            </a:r>
          </a:p>
          <a:p>
            <a:pPr marL="171450" lvl="1" indent="-171450" eaLnBrk="0" hangingPunct="0">
              <a:buClr>
                <a:srgbClr val="034EA2"/>
              </a:buClr>
              <a:buSzPct val="90000"/>
              <a:buFont typeface="Arial" panose="020B0604020202020204" pitchFamily="34" charset="0"/>
              <a:buChar char="•"/>
              <a:defRPr/>
            </a:pPr>
            <a:r>
              <a:rPr lang="pt-BR" sz="1400" dirty="0">
                <a:solidFill>
                  <a:schemeClr val="tx1">
                    <a:lumMod val="75000"/>
                    <a:lumOff val="25000"/>
                  </a:schemeClr>
                </a:solidFill>
                <a:latin typeface="+mj-lt"/>
                <a:ea typeface="Verdana" pitchFamily="34" charset="0"/>
                <a:cs typeface="Verdana" pitchFamily="34" charset="0"/>
              </a:rPr>
              <a:t>Minuta negociada com </a:t>
            </a:r>
            <a:r>
              <a:rPr lang="pt-BR" sz="1400" dirty="0" err="1">
                <a:solidFill>
                  <a:schemeClr val="tx1">
                    <a:lumMod val="75000"/>
                    <a:lumOff val="25000"/>
                  </a:schemeClr>
                </a:solidFill>
                <a:latin typeface="+mj-lt"/>
                <a:ea typeface="Verdana" pitchFamily="34" charset="0"/>
                <a:cs typeface="Verdana" pitchFamily="34" charset="0"/>
              </a:rPr>
              <a:t>Fenseg</a:t>
            </a:r>
            <a:r>
              <a:rPr lang="pt-BR" sz="1400" dirty="0">
                <a:solidFill>
                  <a:schemeClr val="tx1">
                    <a:lumMod val="75000"/>
                    <a:lumOff val="25000"/>
                  </a:schemeClr>
                </a:solidFill>
                <a:latin typeface="+mj-lt"/>
                <a:ea typeface="Verdana" pitchFamily="34" charset="0"/>
                <a:cs typeface="Verdana" pitchFamily="34" charset="0"/>
              </a:rPr>
              <a:t>. </a:t>
            </a:r>
          </a:p>
          <a:p>
            <a:pPr marL="171450" lvl="1" indent="-171450" eaLnBrk="0" hangingPunct="0">
              <a:buClr>
                <a:srgbClr val="034EA2"/>
              </a:buClr>
              <a:buSzPct val="90000"/>
              <a:buFont typeface="Arial" panose="020B0604020202020204" pitchFamily="34" charset="0"/>
              <a:buChar char="•"/>
              <a:defRPr/>
            </a:pPr>
            <a:endParaRPr lang="pt-BR" sz="1100" dirty="0">
              <a:latin typeface="Verdana" pitchFamily="34" charset="0"/>
              <a:ea typeface="Verdana" pitchFamily="34" charset="0"/>
              <a:cs typeface="Verdana" pitchFamily="34" charset="0"/>
            </a:endParaRPr>
          </a:p>
          <a:p>
            <a:pPr marL="285750" lvl="1"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Plano de Negócios </a:t>
            </a:r>
          </a:p>
          <a:p>
            <a:pPr marL="171450" lvl="1" indent="-171450" eaLnBrk="0" hangingPunct="0">
              <a:buClr>
                <a:srgbClr val="034EA2"/>
              </a:buClr>
              <a:buSzPct val="90000"/>
              <a:buFont typeface="Arial" panose="020B0604020202020204" pitchFamily="34" charset="0"/>
              <a:buChar char="•"/>
              <a:defRPr/>
            </a:pPr>
            <a:r>
              <a:rPr lang="pt-BR" sz="1400" dirty="0">
                <a:solidFill>
                  <a:schemeClr val="tx1">
                    <a:lumMod val="75000"/>
                    <a:lumOff val="25000"/>
                  </a:schemeClr>
                </a:solidFill>
                <a:latin typeface="+mj-lt"/>
                <a:ea typeface="Verdana" pitchFamily="34" charset="0"/>
                <a:cs typeface="Verdana" pitchFamily="34" charset="0"/>
              </a:rPr>
              <a:t>Definição de não pedir Plano de Negócios da Concessionária</a:t>
            </a:r>
            <a:r>
              <a:rPr lang="pt-BR" sz="1400" dirty="0" smtClean="0">
                <a:solidFill>
                  <a:schemeClr val="tx1">
                    <a:lumMod val="75000"/>
                    <a:lumOff val="25000"/>
                  </a:schemeClr>
                </a:solidFill>
                <a:latin typeface="+mj-lt"/>
                <a:ea typeface="Verdana" pitchFamily="34" charset="0"/>
                <a:cs typeface="Verdana" pitchFamily="34" charset="0"/>
              </a:rPr>
              <a:t>.</a:t>
            </a:r>
          </a:p>
          <a:p>
            <a:pPr marL="171450" lvl="1" indent="-171450" eaLnBrk="0" hangingPunct="0">
              <a:buClr>
                <a:srgbClr val="034EA2"/>
              </a:buClr>
              <a:buSzPct val="90000"/>
              <a:buFont typeface="Arial" panose="020B0604020202020204" pitchFamily="34" charset="0"/>
              <a:buChar char="•"/>
              <a:defRPr/>
            </a:pPr>
            <a:endParaRPr lang="pt-BR" sz="1400" dirty="0" smtClean="0">
              <a:solidFill>
                <a:schemeClr val="tx1">
                  <a:lumMod val="75000"/>
                  <a:lumOff val="25000"/>
                </a:schemeClr>
              </a:solidFill>
              <a:latin typeface="+mj-lt"/>
              <a:ea typeface="Verdana" pitchFamily="34" charset="0"/>
              <a:cs typeface="Verdana"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Seguros e Garantias</a:t>
            </a:r>
            <a:r>
              <a:rPr lang="en-US" sz="1400" b="1" dirty="0">
                <a:solidFill>
                  <a:schemeClr val="tx2"/>
                </a:solidFill>
                <a:latin typeface="Verdana" pitchFamily="34" charset="0"/>
                <a:ea typeface="Verdana" pitchFamily="34" charset="0"/>
                <a:cs typeface="Verdana" pitchFamily="34" charset="0"/>
              </a:rPr>
              <a:t>:</a:t>
            </a:r>
            <a:endParaRPr lang="pt-BR" sz="1100" dirty="0">
              <a:solidFill>
                <a:schemeClr val="tx2"/>
              </a:solidFill>
              <a:latin typeface="Verdana" pitchFamily="34" charset="0"/>
              <a:ea typeface="Verdana" pitchFamily="34" charset="0"/>
              <a:cs typeface="Verdana" pitchFamily="34" charset="0"/>
            </a:endParaRPr>
          </a:p>
          <a:p>
            <a:pPr marL="171450" lvl="1" indent="-171450" eaLnBrk="0" hangingPunct="0">
              <a:buClr>
                <a:srgbClr val="034EA2"/>
              </a:buClr>
              <a:buSzPct val="90000"/>
              <a:buFont typeface="Arial" panose="020B0604020202020204" pitchFamily="34" charset="0"/>
              <a:buChar char="•"/>
              <a:defRPr/>
            </a:pPr>
            <a:r>
              <a:rPr lang="pt-BR" sz="1420" dirty="0">
                <a:solidFill>
                  <a:schemeClr val="tx1">
                    <a:lumMod val="75000"/>
                    <a:lumOff val="25000"/>
                  </a:schemeClr>
                </a:solidFill>
                <a:ea typeface="Verdana" pitchFamily="34" charset="0"/>
                <a:cs typeface="Verdana" pitchFamily="34" charset="0"/>
              </a:rPr>
              <a:t>Separação dos Seguros e Garantias;</a:t>
            </a:r>
          </a:p>
          <a:p>
            <a:pPr marL="171450" lvl="1" indent="-171450" eaLnBrk="0" hangingPunct="0">
              <a:buClr>
                <a:srgbClr val="034EA2"/>
              </a:buClr>
              <a:buSzPct val="90000"/>
              <a:buFont typeface="Arial" panose="020B0604020202020204" pitchFamily="34" charset="0"/>
              <a:buChar char="•"/>
              <a:defRPr/>
            </a:pPr>
            <a:r>
              <a:rPr lang="pt-BR" sz="1420" dirty="0">
                <a:solidFill>
                  <a:schemeClr val="tx1">
                    <a:lumMod val="75000"/>
                    <a:lumOff val="25000"/>
                  </a:schemeClr>
                </a:solidFill>
                <a:ea typeface="Verdana" pitchFamily="34" charset="0"/>
                <a:cs typeface="Verdana" pitchFamily="34" charset="0"/>
              </a:rPr>
              <a:t>Garantias unificadas: Garantia de Execução – definições para o cálculo;</a:t>
            </a:r>
          </a:p>
          <a:p>
            <a:pPr marL="171450" lvl="1" indent="-171450" eaLnBrk="0" hangingPunct="0">
              <a:buClr>
                <a:srgbClr val="034EA2"/>
              </a:buClr>
              <a:buSzPct val="90000"/>
              <a:buFont typeface="Arial" panose="020B0604020202020204" pitchFamily="34" charset="0"/>
              <a:buChar char="•"/>
              <a:defRPr/>
            </a:pPr>
            <a:r>
              <a:rPr lang="pt-BR" sz="1420" dirty="0">
                <a:solidFill>
                  <a:schemeClr val="tx1">
                    <a:lumMod val="75000"/>
                    <a:lumOff val="25000"/>
                  </a:schemeClr>
                </a:solidFill>
                <a:ea typeface="Verdana" pitchFamily="34" charset="0"/>
                <a:cs typeface="Verdana" pitchFamily="34" charset="0"/>
              </a:rPr>
              <a:t>Regras mais claras de hipóteses de execução das garantias.</a:t>
            </a:r>
          </a:p>
          <a:p>
            <a:pPr marL="171450" lvl="1" indent="-171450" eaLnBrk="0" hangingPunct="0">
              <a:buClr>
                <a:srgbClr val="034EA2"/>
              </a:buClr>
              <a:buSzPct val="90000"/>
              <a:buFont typeface="Arial" panose="020B0604020202020204" pitchFamily="34" charset="0"/>
              <a:buChar char="•"/>
              <a:defRPr/>
            </a:pPr>
            <a:endParaRPr lang="pt-BR" sz="1400" dirty="0">
              <a:solidFill>
                <a:schemeClr val="tx1">
                  <a:lumMod val="75000"/>
                  <a:lumOff val="25000"/>
                </a:schemeClr>
              </a:solidFill>
              <a:latin typeface="+mj-lt"/>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CCBEA1D8-C833-49CE-8154-ADE2CAB41AB9}" type="slidenum">
              <a:rPr lang="es-ES"/>
              <a:pPr>
                <a:defRPr/>
              </a:pPr>
              <a:t>16</a:t>
            </a:fld>
            <a:endParaRPr lang="es-ES"/>
          </a:p>
        </p:txBody>
      </p:sp>
      <p:sp>
        <p:nvSpPr>
          <p:cNvPr id="23556" name="Retângulo 7"/>
          <p:cNvSpPr>
            <a:spLocks noChangeArrowheads="1"/>
          </p:cNvSpPr>
          <p:nvPr/>
        </p:nvSpPr>
        <p:spPr bwMode="auto">
          <a:xfrm>
            <a:off x="4284663" y="404813"/>
            <a:ext cx="46799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eaLnBrk="1" hangingPunct="1">
              <a:buClr>
                <a:srgbClr val="034EA2"/>
              </a:buClr>
            </a:pPr>
            <a:r>
              <a:rPr lang="pt-BR" altLang="pt-BR" sz="1700">
                <a:solidFill>
                  <a:schemeClr val="tx2"/>
                </a:solidFill>
              </a:rPr>
              <a:t>PRINCIPAIS INOVAÇÕES: Edital</a:t>
            </a:r>
          </a:p>
        </p:txBody>
      </p:sp>
      <p:cxnSp>
        <p:nvCxnSpPr>
          <p:cNvPr id="9" name="Conector reto 8"/>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559" name="CaixaDeTexto 6"/>
          <p:cNvSpPr txBox="1">
            <a:spLocks noChangeArrowheads="1"/>
          </p:cNvSpPr>
          <p:nvPr/>
        </p:nvSpPr>
        <p:spPr bwMode="auto">
          <a:xfrm>
            <a:off x="2254498" y="1412776"/>
            <a:ext cx="47657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pt-BR" b="1" dirty="0">
                <a:solidFill>
                  <a:schemeClr val="tx2"/>
                </a:solidFill>
              </a:rPr>
              <a:t>Aprimoramentos na regulação</a:t>
            </a:r>
          </a:p>
        </p:txBody>
      </p:sp>
      <p:pic>
        <p:nvPicPr>
          <p:cNvPr id="23560"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280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5 Rectángulo"/>
          <p:cNvSpPr/>
          <p:nvPr/>
        </p:nvSpPr>
        <p:spPr>
          <a:xfrm>
            <a:off x="1057275" y="908050"/>
            <a:ext cx="7907338" cy="5349875"/>
          </a:xfrm>
          <a:prstGeom prst="rect">
            <a:avLst/>
          </a:prstGeom>
        </p:spPr>
        <p:txBody>
          <a:bodyPr>
            <a:spAutoFit/>
          </a:bodyPr>
          <a:lstStyle/>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Estrutura Tarifária</a:t>
            </a:r>
            <a:r>
              <a:rPr lang="en-US" sz="1400" b="1" dirty="0">
                <a:solidFill>
                  <a:schemeClr val="tx2"/>
                </a:solidFill>
                <a:latin typeface="Verdana" pitchFamily="34" charset="0"/>
                <a:ea typeface="Verdana" pitchFamily="34" charset="0"/>
                <a:cs typeface="Verdana" pitchFamily="34" charset="0"/>
              </a:rPr>
              <a:t>:</a:t>
            </a:r>
            <a:endParaRPr lang="pt-BR" sz="1400" b="1" dirty="0">
              <a:solidFill>
                <a:schemeClr val="tx2"/>
              </a:solidFill>
              <a:latin typeface="Verdana" pitchFamily="34" charset="0"/>
              <a:ea typeface="Verdana" pitchFamily="34" charset="0"/>
              <a:cs typeface="Verdana" pitchFamily="34" charset="0"/>
            </a:endParaRPr>
          </a:p>
          <a:p>
            <a:pPr marL="285750" indent="-285750" algn="just" fontAlgn="auto">
              <a:spcAft>
                <a:spcPts val="0"/>
              </a:spcAft>
              <a:buFont typeface="Arial" charset="0"/>
              <a:buChar char="•"/>
              <a:defRPr/>
            </a:pPr>
            <a:r>
              <a:rPr lang="pt-BR" altLang="pt-BR" sz="1450" dirty="0">
                <a:solidFill>
                  <a:schemeClr val="tx1">
                    <a:lumMod val="75000"/>
                    <a:lumOff val="25000"/>
                  </a:schemeClr>
                </a:solidFill>
                <a:latin typeface="+mj-lt"/>
                <a:ea typeface="Verdana" pitchFamily="34" charset="0"/>
                <a:cs typeface="Verdana" pitchFamily="34" charset="0"/>
              </a:rPr>
              <a:t>Novas Tarifas – Redução dos valores nas praças já existentes (média de 20%);</a:t>
            </a:r>
          </a:p>
          <a:p>
            <a:pPr marL="285750" indent="-285750" algn="just" fontAlgn="auto">
              <a:spcAft>
                <a:spcPts val="0"/>
              </a:spcAft>
              <a:buFont typeface="Arial" charset="0"/>
              <a:buChar char="•"/>
              <a:defRPr/>
            </a:pPr>
            <a:r>
              <a:rPr lang="pt-BR" altLang="pt-BR" sz="1450" dirty="0">
                <a:solidFill>
                  <a:schemeClr val="tx1">
                    <a:lumMod val="75000"/>
                    <a:lumOff val="25000"/>
                  </a:schemeClr>
                </a:solidFill>
                <a:latin typeface="+mj-lt"/>
                <a:ea typeface="Verdana" pitchFamily="34" charset="0"/>
                <a:cs typeface="Verdana" pitchFamily="34" charset="0"/>
              </a:rPr>
              <a:t>Sistema </a:t>
            </a:r>
            <a:r>
              <a:rPr lang="pt-BR" altLang="pt-BR" sz="1450" i="1" dirty="0" err="1">
                <a:solidFill>
                  <a:schemeClr val="tx1">
                    <a:lumMod val="75000"/>
                    <a:lumOff val="25000"/>
                  </a:schemeClr>
                </a:solidFill>
                <a:latin typeface="+mj-lt"/>
                <a:ea typeface="Verdana" pitchFamily="34" charset="0"/>
                <a:cs typeface="Verdana" pitchFamily="34" charset="0"/>
              </a:rPr>
              <a:t>freeflow</a:t>
            </a:r>
            <a:r>
              <a:rPr lang="pt-BR" altLang="pt-BR" sz="1450" i="1" dirty="0">
                <a:solidFill>
                  <a:schemeClr val="tx1">
                    <a:lumMod val="75000"/>
                    <a:lumOff val="25000"/>
                  </a:schemeClr>
                </a:solidFill>
                <a:latin typeface="+mj-lt"/>
                <a:ea typeface="Verdana" pitchFamily="34" charset="0"/>
                <a:cs typeface="Verdana" pitchFamily="34" charset="0"/>
              </a:rPr>
              <a:t>;</a:t>
            </a:r>
          </a:p>
          <a:p>
            <a:pPr marL="285750" indent="-285750" algn="just" fontAlgn="auto">
              <a:spcAft>
                <a:spcPts val="0"/>
              </a:spcAft>
              <a:buFont typeface="Arial" charset="0"/>
              <a:buChar char="•"/>
              <a:defRPr/>
            </a:pPr>
            <a:r>
              <a:rPr lang="pt-BR" altLang="pt-BR" sz="1450" dirty="0">
                <a:solidFill>
                  <a:schemeClr val="tx1">
                    <a:lumMod val="75000"/>
                    <a:lumOff val="25000"/>
                  </a:schemeClr>
                </a:solidFill>
                <a:latin typeface="+mj-lt"/>
                <a:ea typeface="Verdana" pitchFamily="34" charset="0"/>
                <a:cs typeface="Verdana" pitchFamily="34" charset="0"/>
              </a:rPr>
              <a:t>Possibilidade de apresentação de Plano de Tarifa Variável (Reequilíbrio);</a:t>
            </a:r>
          </a:p>
          <a:p>
            <a:pPr marL="285750" indent="-285750" algn="just" fontAlgn="auto">
              <a:spcAft>
                <a:spcPts val="0"/>
              </a:spcAft>
              <a:buFont typeface="Arial" charset="0"/>
              <a:buChar char="•"/>
              <a:defRPr/>
            </a:pPr>
            <a:r>
              <a:rPr lang="pt-BR" altLang="pt-BR" sz="1450" dirty="0">
                <a:solidFill>
                  <a:schemeClr val="tx1">
                    <a:lumMod val="75000"/>
                    <a:lumOff val="25000"/>
                  </a:schemeClr>
                </a:solidFill>
                <a:latin typeface="+mj-lt"/>
                <a:ea typeface="Verdana" pitchFamily="34" charset="0"/>
                <a:cs typeface="Verdana" pitchFamily="34" charset="0"/>
              </a:rPr>
              <a:t>Desconto para cobrança automática (5%);</a:t>
            </a:r>
          </a:p>
          <a:p>
            <a:pPr marL="285750" indent="-285750" algn="just" fontAlgn="auto">
              <a:spcAft>
                <a:spcPts val="0"/>
              </a:spcAft>
              <a:buFont typeface="Arial" charset="0"/>
              <a:buChar char="•"/>
              <a:defRPr/>
            </a:pPr>
            <a:r>
              <a:rPr lang="pt-BR" altLang="pt-BR" sz="1450" dirty="0">
                <a:solidFill>
                  <a:schemeClr val="tx1">
                    <a:lumMod val="75000"/>
                    <a:lumOff val="25000"/>
                  </a:schemeClr>
                </a:solidFill>
                <a:latin typeface="+mj-lt"/>
                <a:ea typeface="Verdana" pitchFamily="34" charset="0"/>
                <a:cs typeface="Verdana" pitchFamily="34" charset="0"/>
              </a:rPr>
              <a:t>Arredondamento (2ª fase do Programa de Concessões, sem arredondamento para AVI);</a:t>
            </a:r>
          </a:p>
          <a:p>
            <a:pPr marL="285750" indent="-285750" algn="just" fontAlgn="auto">
              <a:spcAft>
                <a:spcPts val="0"/>
              </a:spcAft>
              <a:buFont typeface="Arial" charset="0"/>
              <a:buChar char="•"/>
              <a:defRPr/>
            </a:pPr>
            <a:r>
              <a:rPr lang="pt-BR" altLang="pt-BR" sz="1450" dirty="0">
                <a:solidFill>
                  <a:schemeClr val="tx1">
                    <a:lumMod val="75000"/>
                    <a:lumOff val="25000"/>
                  </a:schemeClr>
                </a:solidFill>
                <a:latin typeface="+mj-lt"/>
                <a:ea typeface="Verdana" pitchFamily="34" charset="0"/>
                <a:cs typeface="Verdana" pitchFamily="34" charset="0"/>
              </a:rPr>
              <a:t>Cobrança de pedágio após o cumprimento do PII, com exceção da cobrança nas praças existentes; </a:t>
            </a:r>
          </a:p>
          <a:p>
            <a:pPr marL="285750" indent="-285750" algn="just" fontAlgn="auto">
              <a:spcAft>
                <a:spcPts val="0"/>
              </a:spcAft>
              <a:buFont typeface="Arial" charset="0"/>
              <a:buChar char="•"/>
              <a:defRPr/>
            </a:pPr>
            <a:r>
              <a:rPr lang="pt-BR" altLang="pt-BR" sz="1450" dirty="0">
                <a:solidFill>
                  <a:schemeClr val="tx1">
                    <a:lumMod val="75000"/>
                    <a:lumOff val="25000"/>
                  </a:schemeClr>
                </a:solidFill>
                <a:latin typeface="+mj-lt"/>
                <a:ea typeface="Verdana" pitchFamily="34" charset="0"/>
                <a:cs typeface="Verdana" pitchFamily="34" charset="0"/>
              </a:rPr>
              <a:t>Postergação de Reclassificação tarifária: reflete atrasos na conclusão da obras;</a:t>
            </a:r>
          </a:p>
          <a:p>
            <a:pPr marL="285750" indent="-285750" algn="just" fontAlgn="auto">
              <a:spcAft>
                <a:spcPts val="0"/>
              </a:spcAft>
              <a:buFont typeface="Arial" charset="0"/>
              <a:buChar char="•"/>
              <a:defRPr/>
            </a:pPr>
            <a:r>
              <a:rPr lang="pt-BR" altLang="pt-BR" sz="1450" dirty="0">
                <a:solidFill>
                  <a:schemeClr val="tx1">
                    <a:lumMod val="75000"/>
                    <a:lumOff val="25000"/>
                  </a:schemeClr>
                </a:solidFill>
                <a:latin typeface="+mj-lt"/>
                <a:ea typeface="Verdana" pitchFamily="34" charset="0"/>
                <a:cs typeface="Verdana" pitchFamily="34" charset="0"/>
              </a:rPr>
              <a:t>Conta Centralizadora.</a:t>
            </a:r>
          </a:p>
          <a:p>
            <a:pPr marL="171450" lvl="1" indent="-171450" eaLnBrk="0" hangingPunct="0">
              <a:buClr>
                <a:srgbClr val="034EA2"/>
              </a:buClr>
              <a:buSzPct val="90000"/>
              <a:defRPr/>
            </a:pPr>
            <a:endParaRPr lang="pt-BR" sz="200" dirty="0">
              <a:solidFill>
                <a:schemeClr val="tx1">
                  <a:lumMod val="75000"/>
                  <a:lumOff val="25000"/>
                </a:schemeClr>
              </a:solidFill>
              <a:latin typeface="Verdana" pitchFamily="34" charset="0"/>
              <a:ea typeface="Verdana" pitchFamily="34" charset="0"/>
              <a:cs typeface="Verdana" pitchFamily="34" charset="0"/>
            </a:endParaRPr>
          </a:p>
          <a:p>
            <a:pPr marL="171450" lvl="1" indent="-171450" eaLnBrk="0" hangingPunct="0">
              <a:buClr>
                <a:srgbClr val="034EA2"/>
              </a:buClr>
              <a:buSzPct val="90000"/>
              <a:buFont typeface="Arial" panose="020B0604020202020204" pitchFamily="34" charset="0"/>
              <a:buChar char="•"/>
              <a:defRPr/>
            </a:pPr>
            <a:endParaRPr lang="pt-BR" sz="1100" b="1" dirty="0">
              <a:solidFill>
                <a:srgbClr val="C00000"/>
              </a:solidFill>
              <a:latin typeface="Verdana" pitchFamily="34" charset="0"/>
              <a:ea typeface="Verdana" pitchFamily="34" charset="0"/>
              <a:cs typeface="Verdana"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Conta Centralizadora:</a:t>
            </a:r>
          </a:p>
          <a:p>
            <a:pPr marL="285750" indent="-285750" algn="just" fontAlgn="auto">
              <a:spcAft>
                <a:spcPts val="0"/>
              </a:spcAft>
              <a:buFont typeface="Arial" charset="0"/>
              <a:buChar char="•"/>
              <a:defRPr/>
            </a:pPr>
            <a:r>
              <a:rPr lang="pt-BR" altLang="pt-BR" sz="1420" dirty="0">
                <a:solidFill>
                  <a:schemeClr val="tx1">
                    <a:lumMod val="75000"/>
                    <a:lumOff val="25000"/>
                  </a:schemeClr>
                </a:solidFill>
                <a:latin typeface="+mj-lt"/>
                <a:ea typeface="Verdana" pitchFamily="34" charset="0"/>
                <a:cs typeface="Verdana" pitchFamily="34" charset="0"/>
              </a:rPr>
              <a:t>Receitas tarifárias auferidas pela Concessionária deverão ser vertidas, diariamente, para Conta Bancária Centralizadora, de titularidade da Concessionária, de movimentação restrita, a qual será aberta e mantida por agente financeiro, sem prejuízo de quaisquer outras cujo depósito em tal Conta Bancária Centralizadora venha a ser exigido nos termos do Contrato ou do Acordo Tripartite;</a:t>
            </a:r>
          </a:p>
          <a:p>
            <a:pPr marL="285750" indent="-285750" algn="just" fontAlgn="auto">
              <a:spcAft>
                <a:spcPts val="0"/>
              </a:spcAft>
              <a:buFont typeface="Arial" charset="0"/>
              <a:buChar char="•"/>
              <a:defRPr/>
            </a:pPr>
            <a:r>
              <a:rPr lang="en-US" altLang="pt-BR" sz="1420" dirty="0" err="1">
                <a:solidFill>
                  <a:schemeClr val="tx1">
                    <a:lumMod val="75000"/>
                    <a:lumOff val="25000"/>
                  </a:schemeClr>
                </a:solidFill>
                <a:latin typeface="+mj-lt"/>
                <a:ea typeface="Verdana" pitchFamily="34" charset="0"/>
                <a:cs typeface="Verdana" pitchFamily="34" charset="0"/>
              </a:rPr>
              <a:t>Celebração</a:t>
            </a:r>
            <a:r>
              <a:rPr lang="en-US" altLang="pt-BR" sz="1420" dirty="0">
                <a:solidFill>
                  <a:schemeClr val="tx1">
                    <a:lumMod val="75000"/>
                    <a:lumOff val="25000"/>
                  </a:schemeClr>
                </a:solidFill>
                <a:latin typeface="+mj-lt"/>
                <a:ea typeface="Verdana" pitchFamily="34" charset="0"/>
                <a:cs typeface="Verdana" pitchFamily="34" charset="0"/>
              </a:rPr>
              <a:t>, entre </a:t>
            </a:r>
            <a:r>
              <a:rPr lang="en-US" altLang="pt-BR" sz="1420" dirty="0" err="1">
                <a:solidFill>
                  <a:schemeClr val="tx1">
                    <a:lumMod val="75000"/>
                    <a:lumOff val="25000"/>
                  </a:schemeClr>
                </a:solidFill>
                <a:latin typeface="+mj-lt"/>
                <a:ea typeface="Verdana" pitchFamily="34" charset="0"/>
                <a:cs typeface="Verdana" pitchFamily="34" charset="0"/>
              </a:rPr>
              <a:t>Poder</a:t>
            </a:r>
            <a:r>
              <a:rPr lang="en-US" altLang="pt-BR" sz="1420" dirty="0">
                <a:solidFill>
                  <a:schemeClr val="tx1">
                    <a:lumMod val="75000"/>
                    <a:lumOff val="25000"/>
                  </a:schemeClr>
                </a:solidFill>
                <a:latin typeface="+mj-lt"/>
                <a:ea typeface="Verdana" pitchFamily="34" charset="0"/>
                <a:cs typeface="Verdana" pitchFamily="34" charset="0"/>
              </a:rPr>
              <a:t> </a:t>
            </a:r>
            <a:r>
              <a:rPr lang="en-US" altLang="pt-BR" sz="1420" dirty="0" err="1">
                <a:solidFill>
                  <a:schemeClr val="tx1">
                    <a:lumMod val="75000"/>
                    <a:lumOff val="25000"/>
                  </a:schemeClr>
                </a:solidFill>
                <a:latin typeface="+mj-lt"/>
                <a:ea typeface="Verdana" pitchFamily="34" charset="0"/>
                <a:cs typeface="Verdana" pitchFamily="34" charset="0"/>
              </a:rPr>
              <a:t>Concedente</a:t>
            </a:r>
            <a:r>
              <a:rPr lang="en-US" altLang="pt-BR" sz="1420" dirty="0">
                <a:solidFill>
                  <a:schemeClr val="tx1">
                    <a:lumMod val="75000"/>
                    <a:lumOff val="25000"/>
                  </a:schemeClr>
                </a:solidFill>
                <a:latin typeface="+mj-lt"/>
                <a:ea typeface="Verdana" pitchFamily="34" charset="0"/>
                <a:cs typeface="Verdana" pitchFamily="34" charset="0"/>
              </a:rPr>
              <a:t>, </a:t>
            </a:r>
            <a:r>
              <a:rPr lang="en-US" altLang="pt-BR" sz="1420" dirty="0" err="1">
                <a:solidFill>
                  <a:schemeClr val="tx1">
                    <a:lumMod val="75000"/>
                    <a:lumOff val="25000"/>
                  </a:schemeClr>
                </a:solidFill>
                <a:latin typeface="+mj-lt"/>
                <a:ea typeface="Verdana" pitchFamily="34" charset="0"/>
                <a:cs typeface="Verdana" pitchFamily="34" charset="0"/>
              </a:rPr>
              <a:t>Concessionária</a:t>
            </a:r>
            <a:r>
              <a:rPr lang="en-US" altLang="pt-BR" sz="1420" dirty="0">
                <a:solidFill>
                  <a:schemeClr val="tx1">
                    <a:lumMod val="75000"/>
                    <a:lumOff val="25000"/>
                  </a:schemeClr>
                </a:solidFill>
                <a:latin typeface="+mj-lt"/>
                <a:ea typeface="Verdana" pitchFamily="34" charset="0"/>
                <a:cs typeface="Verdana" pitchFamily="34" charset="0"/>
              </a:rPr>
              <a:t> e </a:t>
            </a:r>
            <a:r>
              <a:rPr lang="en-US" altLang="pt-BR" sz="1420" dirty="0" err="1">
                <a:solidFill>
                  <a:schemeClr val="tx1">
                    <a:lumMod val="75000"/>
                    <a:lumOff val="25000"/>
                  </a:schemeClr>
                </a:solidFill>
                <a:latin typeface="+mj-lt"/>
                <a:ea typeface="Verdana" pitchFamily="34" charset="0"/>
                <a:cs typeface="Verdana" pitchFamily="34" charset="0"/>
              </a:rPr>
              <a:t>Banco</a:t>
            </a:r>
            <a:r>
              <a:rPr lang="en-US" altLang="pt-BR" sz="1420" dirty="0">
                <a:solidFill>
                  <a:schemeClr val="tx1">
                    <a:lumMod val="75000"/>
                    <a:lumOff val="25000"/>
                  </a:schemeClr>
                </a:solidFill>
                <a:latin typeface="+mj-lt"/>
                <a:ea typeface="Verdana" pitchFamily="34" charset="0"/>
                <a:cs typeface="Verdana" pitchFamily="34" charset="0"/>
              </a:rPr>
              <a:t> </a:t>
            </a:r>
            <a:r>
              <a:rPr lang="en-US" altLang="pt-BR" sz="1420" dirty="0" err="1">
                <a:solidFill>
                  <a:schemeClr val="tx1">
                    <a:lumMod val="75000"/>
                    <a:lumOff val="25000"/>
                  </a:schemeClr>
                </a:solidFill>
                <a:latin typeface="+mj-lt"/>
                <a:ea typeface="Verdana" pitchFamily="34" charset="0"/>
                <a:cs typeface="Verdana" pitchFamily="34" charset="0"/>
              </a:rPr>
              <a:t>Depositário</a:t>
            </a:r>
            <a:r>
              <a:rPr lang="en-US" altLang="pt-BR" sz="1420" dirty="0">
                <a:solidFill>
                  <a:schemeClr val="tx1">
                    <a:lumMod val="75000"/>
                    <a:lumOff val="25000"/>
                  </a:schemeClr>
                </a:solidFill>
                <a:latin typeface="+mj-lt"/>
                <a:ea typeface="Verdana" pitchFamily="34" charset="0"/>
                <a:cs typeface="Verdana" pitchFamily="34" charset="0"/>
              </a:rPr>
              <a:t> de </a:t>
            </a:r>
            <a:r>
              <a:rPr lang="en-US" altLang="pt-BR" sz="1420" dirty="0" err="1">
                <a:solidFill>
                  <a:schemeClr val="tx1">
                    <a:lumMod val="75000"/>
                    <a:lumOff val="25000"/>
                  </a:schemeClr>
                </a:solidFill>
                <a:latin typeface="+mj-lt"/>
                <a:ea typeface="Verdana" pitchFamily="34" charset="0"/>
                <a:cs typeface="Verdana" pitchFamily="34" charset="0"/>
              </a:rPr>
              <a:t>Instrumento</a:t>
            </a:r>
            <a:r>
              <a:rPr lang="en-US" altLang="pt-BR" sz="1420" dirty="0">
                <a:solidFill>
                  <a:schemeClr val="tx1">
                    <a:lumMod val="75000"/>
                    <a:lumOff val="25000"/>
                  </a:schemeClr>
                </a:solidFill>
                <a:latin typeface="+mj-lt"/>
                <a:ea typeface="Verdana" pitchFamily="34" charset="0"/>
                <a:cs typeface="Verdana" pitchFamily="34" charset="0"/>
              </a:rPr>
              <a:t> Particular de </a:t>
            </a:r>
            <a:r>
              <a:rPr lang="en-US" altLang="pt-BR" sz="1420" dirty="0" err="1">
                <a:solidFill>
                  <a:schemeClr val="tx1">
                    <a:lumMod val="75000"/>
                    <a:lumOff val="25000"/>
                  </a:schemeClr>
                </a:solidFill>
                <a:latin typeface="+mj-lt"/>
                <a:ea typeface="Verdana" pitchFamily="34" charset="0"/>
                <a:cs typeface="Verdana" pitchFamily="34" charset="0"/>
              </a:rPr>
              <a:t>Contrato</a:t>
            </a:r>
            <a:r>
              <a:rPr lang="en-US" altLang="pt-BR" sz="1420" dirty="0">
                <a:solidFill>
                  <a:schemeClr val="tx1">
                    <a:lumMod val="75000"/>
                    <a:lumOff val="25000"/>
                  </a:schemeClr>
                </a:solidFill>
                <a:latin typeface="+mj-lt"/>
                <a:ea typeface="Verdana" pitchFamily="34" charset="0"/>
                <a:cs typeface="Verdana" pitchFamily="34" charset="0"/>
              </a:rPr>
              <a:t> de </a:t>
            </a:r>
            <a:r>
              <a:rPr lang="en-US" altLang="pt-BR" sz="1420" dirty="0" err="1">
                <a:solidFill>
                  <a:schemeClr val="tx1">
                    <a:lumMod val="75000"/>
                    <a:lumOff val="25000"/>
                  </a:schemeClr>
                </a:solidFill>
                <a:latin typeface="+mj-lt"/>
                <a:ea typeface="Verdana" pitchFamily="34" charset="0"/>
                <a:cs typeface="Verdana" pitchFamily="34" charset="0"/>
              </a:rPr>
              <a:t>Administração</a:t>
            </a:r>
            <a:r>
              <a:rPr lang="en-US" altLang="pt-BR" sz="1420" dirty="0">
                <a:solidFill>
                  <a:schemeClr val="tx1">
                    <a:lumMod val="75000"/>
                    <a:lumOff val="25000"/>
                  </a:schemeClr>
                </a:solidFill>
                <a:latin typeface="+mj-lt"/>
                <a:ea typeface="Verdana" pitchFamily="34" charset="0"/>
                <a:cs typeface="Verdana" pitchFamily="34" charset="0"/>
              </a:rPr>
              <a:t> de </a:t>
            </a:r>
            <a:r>
              <a:rPr lang="en-US" altLang="pt-BR" sz="1420" dirty="0" err="1">
                <a:solidFill>
                  <a:schemeClr val="tx1">
                    <a:lumMod val="75000"/>
                    <a:lumOff val="25000"/>
                  </a:schemeClr>
                </a:solidFill>
                <a:latin typeface="+mj-lt"/>
                <a:ea typeface="Verdana" pitchFamily="34" charset="0"/>
                <a:cs typeface="Verdana" pitchFamily="34" charset="0"/>
              </a:rPr>
              <a:t>Contas</a:t>
            </a:r>
            <a:r>
              <a:rPr lang="en-US" altLang="pt-BR" sz="1420" dirty="0">
                <a:solidFill>
                  <a:schemeClr val="tx1">
                    <a:lumMod val="75000"/>
                    <a:lumOff val="25000"/>
                  </a:schemeClr>
                </a:solidFill>
                <a:latin typeface="+mj-lt"/>
                <a:ea typeface="Verdana" pitchFamily="34" charset="0"/>
                <a:cs typeface="Verdana" pitchFamily="34" charset="0"/>
              </a:rPr>
              <a:t>, </a:t>
            </a:r>
            <a:r>
              <a:rPr lang="en-US" altLang="pt-BR" sz="1420" dirty="0" err="1">
                <a:solidFill>
                  <a:schemeClr val="tx1">
                    <a:lumMod val="75000"/>
                    <a:lumOff val="25000"/>
                  </a:schemeClr>
                </a:solidFill>
                <a:latin typeface="+mj-lt"/>
                <a:ea typeface="Verdana" pitchFamily="34" charset="0"/>
                <a:cs typeface="Verdana" pitchFamily="34" charset="0"/>
              </a:rPr>
              <a:t>nos</a:t>
            </a:r>
            <a:r>
              <a:rPr lang="en-US" altLang="pt-BR" sz="1420" dirty="0">
                <a:solidFill>
                  <a:schemeClr val="tx1">
                    <a:lumMod val="75000"/>
                    <a:lumOff val="25000"/>
                  </a:schemeClr>
                </a:solidFill>
                <a:latin typeface="+mj-lt"/>
                <a:ea typeface="Verdana" pitchFamily="34" charset="0"/>
                <a:cs typeface="Verdana" pitchFamily="34" charset="0"/>
              </a:rPr>
              <a:t> </a:t>
            </a:r>
            <a:r>
              <a:rPr lang="en-US" altLang="pt-BR" sz="1420" dirty="0" err="1">
                <a:solidFill>
                  <a:schemeClr val="tx1">
                    <a:lumMod val="75000"/>
                    <a:lumOff val="25000"/>
                  </a:schemeClr>
                </a:solidFill>
                <a:latin typeface="+mj-lt"/>
                <a:ea typeface="Verdana" pitchFamily="34" charset="0"/>
                <a:cs typeface="Verdana" pitchFamily="34" charset="0"/>
              </a:rPr>
              <a:t>moldes</a:t>
            </a:r>
            <a:r>
              <a:rPr lang="en-US" altLang="pt-BR" sz="1420" dirty="0">
                <a:solidFill>
                  <a:schemeClr val="tx1">
                    <a:lumMod val="75000"/>
                    <a:lumOff val="25000"/>
                  </a:schemeClr>
                </a:solidFill>
                <a:latin typeface="+mj-lt"/>
                <a:ea typeface="Verdana" pitchFamily="34" charset="0"/>
                <a:cs typeface="Verdana" pitchFamily="34" charset="0"/>
              </a:rPr>
              <a:t> do </a:t>
            </a:r>
            <a:r>
              <a:rPr lang="en-US" altLang="pt-BR" sz="1420" dirty="0" err="1">
                <a:solidFill>
                  <a:schemeClr val="tx1">
                    <a:lumMod val="75000"/>
                    <a:lumOff val="25000"/>
                  </a:schemeClr>
                </a:solidFill>
                <a:latin typeface="+mj-lt"/>
                <a:ea typeface="Verdana" pitchFamily="34" charset="0"/>
                <a:cs typeface="Verdana" pitchFamily="34" charset="0"/>
              </a:rPr>
              <a:t>Apêndice</a:t>
            </a:r>
            <a:r>
              <a:rPr lang="en-US" altLang="pt-BR" sz="1420" dirty="0">
                <a:solidFill>
                  <a:schemeClr val="tx1">
                    <a:lumMod val="75000"/>
                    <a:lumOff val="25000"/>
                  </a:schemeClr>
                </a:solidFill>
                <a:latin typeface="+mj-lt"/>
                <a:ea typeface="Verdana" pitchFamily="34" charset="0"/>
                <a:cs typeface="Verdana" pitchFamily="34" charset="0"/>
              </a:rPr>
              <a:t> </a:t>
            </a:r>
            <a:r>
              <a:rPr lang="en-US" altLang="pt-BR" sz="1420" dirty="0" err="1">
                <a:solidFill>
                  <a:schemeClr val="tx1">
                    <a:lumMod val="75000"/>
                    <a:lumOff val="25000"/>
                  </a:schemeClr>
                </a:solidFill>
                <a:latin typeface="+mj-lt"/>
                <a:ea typeface="Verdana" pitchFamily="34" charset="0"/>
                <a:cs typeface="Verdana" pitchFamily="34" charset="0"/>
              </a:rPr>
              <a:t>ao</a:t>
            </a:r>
            <a:r>
              <a:rPr lang="en-US" altLang="pt-BR" sz="1420" dirty="0">
                <a:solidFill>
                  <a:schemeClr val="tx1">
                    <a:lumMod val="75000"/>
                    <a:lumOff val="25000"/>
                  </a:schemeClr>
                </a:solidFill>
                <a:latin typeface="+mj-lt"/>
                <a:ea typeface="Verdana" pitchFamily="34" charset="0"/>
                <a:cs typeface="Verdana" pitchFamily="34" charset="0"/>
              </a:rPr>
              <a:t> </a:t>
            </a:r>
            <a:r>
              <a:rPr lang="en-US" altLang="pt-BR" sz="1420" dirty="0" err="1">
                <a:solidFill>
                  <a:schemeClr val="tx1">
                    <a:lumMod val="75000"/>
                    <a:lumOff val="25000"/>
                  </a:schemeClr>
                </a:solidFill>
                <a:latin typeface="+mj-lt"/>
                <a:ea typeface="Verdana" pitchFamily="34" charset="0"/>
                <a:cs typeface="Verdana" pitchFamily="34" charset="0"/>
              </a:rPr>
              <a:t>Anexo</a:t>
            </a:r>
            <a:r>
              <a:rPr lang="en-US" altLang="pt-BR" sz="1420" dirty="0">
                <a:solidFill>
                  <a:schemeClr val="tx1">
                    <a:lumMod val="75000"/>
                    <a:lumOff val="25000"/>
                  </a:schemeClr>
                </a:solidFill>
                <a:latin typeface="+mj-lt"/>
                <a:ea typeface="Verdana" pitchFamily="34" charset="0"/>
                <a:cs typeface="Verdana" pitchFamily="34" charset="0"/>
              </a:rPr>
              <a:t> 4 (</a:t>
            </a:r>
            <a:r>
              <a:rPr lang="en-US" altLang="pt-BR" sz="1420" dirty="0" err="1">
                <a:solidFill>
                  <a:schemeClr val="tx1">
                    <a:lumMod val="75000"/>
                    <a:lumOff val="25000"/>
                  </a:schemeClr>
                </a:solidFill>
                <a:latin typeface="+mj-lt"/>
                <a:ea typeface="Verdana" pitchFamily="34" charset="0"/>
                <a:cs typeface="Verdana" pitchFamily="34" charset="0"/>
              </a:rPr>
              <a:t>Estrutura</a:t>
            </a:r>
            <a:r>
              <a:rPr lang="en-US" altLang="pt-BR" sz="1420" dirty="0">
                <a:solidFill>
                  <a:schemeClr val="tx1">
                    <a:lumMod val="75000"/>
                    <a:lumOff val="25000"/>
                  </a:schemeClr>
                </a:solidFill>
                <a:latin typeface="+mj-lt"/>
                <a:ea typeface="Verdana" pitchFamily="34" charset="0"/>
                <a:cs typeface="Verdana" pitchFamily="34" charset="0"/>
              </a:rPr>
              <a:t> </a:t>
            </a:r>
            <a:r>
              <a:rPr lang="en-US" altLang="pt-BR" sz="1420" dirty="0" err="1">
                <a:solidFill>
                  <a:schemeClr val="tx1">
                    <a:lumMod val="75000"/>
                    <a:lumOff val="25000"/>
                  </a:schemeClr>
                </a:solidFill>
                <a:latin typeface="+mj-lt"/>
                <a:ea typeface="Verdana" pitchFamily="34" charset="0"/>
                <a:cs typeface="Verdana" pitchFamily="34" charset="0"/>
              </a:rPr>
              <a:t>Tarifária</a:t>
            </a:r>
            <a:r>
              <a:rPr lang="en-US" altLang="pt-BR" sz="1420" dirty="0">
                <a:solidFill>
                  <a:schemeClr val="tx1">
                    <a:lumMod val="75000"/>
                    <a:lumOff val="25000"/>
                  </a:schemeClr>
                </a:solidFill>
                <a:latin typeface="+mj-lt"/>
                <a:ea typeface="Verdana" pitchFamily="34" charset="0"/>
                <a:cs typeface="Verdana" pitchFamily="34" charset="0"/>
              </a:rPr>
              <a:t>);</a:t>
            </a:r>
          </a:p>
          <a:p>
            <a:pPr marL="285750" indent="-285750" algn="just" fontAlgn="auto">
              <a:spcAft>
                <a:spcPts val="0"/>
              </a:spcAft>
              <a:buFont typeface="Arial" charset="0"/>
              <a:buChar char="•"/>
              <a:defRPr/>
            </a:pPr>
            <a:r>
              <a:rPr lang="pt-BR" altLang="pt-BR" sz="1420" dirty="0">
                <a:solidFill>
                  <a:schemeClr val="tx1">
                    <a:lumMod val="75000"/>
                    <a:lumOff val="25000"/>
                  </a:schemeClr>
                </a:solidFill>
                <a:latin typeface="+mj-lt"/>
                <a:ea typeface="Verdana" pitchFamily="34" charset="0"/>
                <a:cs typeface="Verdana" pitchFamily="34" charset="0"/>
              </a:rPr>
              <a:t>Saldo em favor do Poder Concedente, decorrente dos descontos por atraso e por descumprimento de indicadores de desempenho sofridos pela Concessionária, que deverá ser apurado diariamente e o valor resultante transferido, em até 2 (dois) dias úteis contados do recebimento pela Concessionária dos valores na Conta Centralizadora, pelo Agente Financeiro para conta corrente de titularidade da ARTESP a ser criada e mantida durante a vigência do Contrato (Conta de Ajuste da Concessão).</a:t>
            </a:r>
          </a:p>
          <a:p>
            <a:pPr marL="742950" lvl="1" indent="-285750" algn="just" fontAlgn="auto">
              <a:spcAft>
                <a:spcPts val="0"/>
              </a:spcAft>
              <a:buFont typeface="Wingdings" pitchFamily="2" charset="2"/>
              <a:buChar char="§"/>
              <a:defRPr/>
            </a:pPr>
            <a:r>
              <a:rPr lang="pt-BR" altLang="pt-BR" sz="1420" dirty="0">
                <a:solidFill>
                  <a:schemeClr val="tx1">
                    <a:lumMod val="75000"/>
                    <a:lumOff val="25000"/>
                  </a:schemeClr>
                </a:solidFill>
                <a:latin typeface="+mj-lt"/>
                <a:ea typeface="Verdana" pitchFamily="34" charset="0"/>
                <a:cs typeface="Verdana" pitchFamily="34" charset="0"/>
              </a:rPr>
              <a:t>Saldo da Conta de Ajuste da Concessão deve ser utilizado na Concessão.</a:t>
            </a:r>
            <a:endParaRPr lang="pt-BR" sz="1420" dirty="0">
              <a:solidFill>
                <a:schemeClr val="tx1">
                  <a:lumMod val="75000"/>
                  <a:lumOff val="25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BA207CE0-42B2-4A26-898D-90BA7DB06E77}" type="slidenum">
              <a:rPr lang="es-ES"/>
              <a:pPr>
                <a:defRPr/>
              </a:pPr>
              <a:t>17</a:t>
            </a:fld>
            <a:endParaRPr lang="es-ES"/>
          </a:p>
        </p:txBody>
      </p:sp>
      <p:sp>
        <p:nvSpPr>
          <p:cNvPr id="24580" name="Retângulo 7"/>
          <p:cNvSpPr>
            <a:spLocks noChangeArrowheads="1"/>
          </p:cNvSpPr>
          <p:nvPr/>
        </p:nvSpPr>
        <p:spPr bwMode="auto">
          <a:xfrm>
            <a:off x="4284663" y="404813"/>
            <a:ext cx="46799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eaLnBrk="1" hangingPunct="1">
              <a:buClr>
                <a:srgbClr val="034EA2"/>
              </a:buClr>
            </a:pPr>
            <a:r>
              <a:rPr lang="pt-BR" altLang="pt-BR" sz="1700">
                <a:solidFill>
                  <a:schemeClr val="tx2"/>
                </a:solidFill>
              </a:rPr>
              <a:t>PRINCIPAIS INOVAÇÕES: Contrato</a:t>
            </a:r>
          </a:p>
        </p:txBody>
      </p:sp>
      <p:cxnSp>
        <p:nvCxnSpPr>
          <p:cNvPr id="9" name="Conector reto 8"/>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4584"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5 Rectángulo"/>
          <p:cNvSpPr/>
          <p:nvPr/>
        </p:nvSpPr>
        <p:spPr>
          <a:xfrm>
            <a:off x="1042988" y="1052513"/>
            <a:ext cx="7978775" cy="5026025"/>
          </a:xfrm>
          <a:prstGeom prst="rect">
            <a:avLst/>
          </a:prstGeom>
        </p:spPr>
        <p:txBody>
          <a:bodyPr>
            <a:spAutoFit/>
          </a:bodyPr>
          <a:lstStyle/>
          <a:p>
            <a:pPr marL="171450" lvl="1" indent="-171450" eaLnBrk="0" hangingPunct="0">
              <a:buClr>
                <a:srgbClr val="034EA2"/>
              </a:buClr>
              <a:buSzPct val="90000"/>
              <a:buFont typeface="Arial" panose="020B0604020202020204" pitchFamily="34" charset="0"/>
              <a:buChar char="•"/>
              <a:defRPr/>
            </a:pPr>
            <a:endParaRPr lang="pt-BR" sz="1100" b="1" dirty="0">
              <a:solidFill>
                <a:srgbClr val="C00000"/>
              </a:solidFill>
              <a:latin typeface="Arial" pitchFamily="34" charset="0"/>
              <a:cs typeface="Arial"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Remuneração da Concessionária:</a:t>
            </a:r>
          </a:p>
          <a:p>
            <a:pPr marL="285750" indent="-285750" algn="just" fontAlgn="auto">
              <a:spcBef>
                <a:spcPts val="0"/>
              </a:spcBef>
              <a:spcAft>
                <a:spcPts val="0"/>
              </a:spcAft>
              <a:buFont typeface="Arial" charset="0"/>
              <a:buChar char="•"/>
              <a:defRPr/>
            </a:pPr>
            <a:r>
              <a:rPr lang="pt-BR" altLang="pt-BR" sz="1420" dirty="0">
                <a:solidFill>
                  <a:schemeClr val="tx1">
                    <a:lumMod val="75000"/>
                    <a:lumOff val="25000"/>
                  </a:schemeClr>
                </a:solidFill>
                <a:latin typeface="+mj-lt"/>
                <a:ea typeface="Verdana" pitchFamily="34" charset="0"/>
                <a:cs typeface="Verdana" pitchFamily="34" charset="0"/>
              </a:rPr>
              <a:t>Indicadores de Desempenho ou Desconto por Atraso ou Inexecução de obras incidem na remuneração tarifária da Concessionária;</a:t>
            </a:r>
          </a:p>
          <a:p>
            <a:pPr marL="285750" indent="-285750" algn="just" fontAlgn="auto">
              <a:spcBef>
                <a:spcPts val="0"/>
              </a:spcBef>
              <a:spcAft>
                <a:spcPts val="0"/>
              </a:spcAft>
              <a:buFont typeface="Arial" charset="0"/>
              <a:buChar char="•"/>
              <a:defRPr/>
            </a:pPr>
            <a:r>
              <a:rPr lang="pt-BR" altLang="pt-BR" sz="1420" dirty="0">
                <a:solidFill>
                  <a:schemeClr val="tx1">
                    <a:lumMod val="75000"/>
                    <a:lumOff val="25000"/>
                  </a:schemeClr>
                </a:solidFill>
                <a:latin typeface="+mj-lt"/>
                <a:ea typeface="Verdana" pitchFamily="34" charset="0"/>
                <a:cs typeface="Verdana" pitchFamily="34" charset="0"/>
              </a:rPr>
              <a:t>Receita proveniente das praças existentes somente quando autorizada a cobrança de pedágio nas Novas Praças;</a:t>
            </a:r>
          </a:p>
          <a:p>
            <a:pPr marL="285750" indent="-285750" algn="just" fontAlgn="auto">
              <a:spcBef>
                <a:spcPts val="0"/>
              </a:spcBef>
              <a:spcAft>
                <a:spcPts val="0"/>
              </a:spcAft>
              <a:buFont typeface="Arial" charset="0"/>
              <a:buChar char="•"/>
              <a:defRPr/>
            </a:pPr>
            <a:r>
              <a:rPr lang="pt-BR" altLang="pt-BR" sz="1420" dirty="0">
                <a:solidFill>
                  <a:schemeClr val="tx1">
                    <a:lumMod val="75000"/>
                    <a:lumOff val="25000"/>
                  </a:schemeClr>
                </a:solidFill>
                <a:latin typeface="+mj-lt"/>
                <a:ea typeface="Verdana" pitchFamily="34" charset="0"/>
                <a:cs typeface="Verdana" pitchFamily="34" charset="0"/>
              </a:rPr>
              <a:t>Receitas acessórias: </a:t>
            </a:r>
          </a:p>
          <a:p>
            <a:pPr marL="742950" lvl="1" indent="-285750" algn="just" fontAlgn="auto">
              <a:spcBef>
                <a:spcPts val="0"/>
              </a:spcBef>
              <a:spcAft>
                <a:spcPts val="0"/>
              </a:spcAft>
              <a:buFont typeface="Arial" charset="0"/>
              <a:buChar char="•"/>
              <a:defRPr/>
            </a:pPr>
            <a:r>
              <a:rPr lang="pt-BR" altLang="pt-BR" sz="1420" dirty="0">
                <a:solidFill>
                  <a:schemeClr val="tx1">
                    <a:lumMod val="75000"/>
                    <a:lumOff val="25000"/>
                  </a:schemeClr>
                </a:solidFill>
                <a:latin typeface="+mj-lt"/>
                <a:ea typeface="Verdana" pitchFamily="34" charset="0"/>
                <a:cs typeface="Verdana" pitchFamily="34" charset="0"/>
              </a:rPr>
              <a:t>Estruturas de exploração público-privada</a:t>
            </a:r>
          </a:p>
          <a:p>
            <a:pPr marL="742950" lvl="1" indent="-285750" algn="just" fontAlgn="auto">
              <a:spcBef>
                <a:spcPts val="0"/>
              </a:spcBef>
              <a:spcAft>
                <a:spcPts val="0"/>
              </a:spcAft>
              <a:buFont typeface="Arial" charset="0"/>
              <a:buChar char="•"/>
              <a:defRPr/>
            </a:pPr>
            <a:r>
              <a:rPr lang="pt-BR" altLang="pt-BR" sz="1420" dirty="0">
                <a:solidFill>
                  <a:schemeClr val="tx1">
                    <a:lumMod val="75000"/>
                    <a:lumOff val="25000"/>
                  </a:schemeClr>
                </a:solidFill>
                <a:latin typeface="+mj-lt"/>
                <a:ea typeface="Verdana" pitchFamily="34" charset="0"/>
                <a:cs typeface="Verdana" pitchFamily="34" charset="0"/>
              </a:rPr>
              <a:t>Compartilhamento</a:t>
            </a:r>
          </a:p>
          <a:p>
            <a:pPr marL="742950" lvl="1" indent="-285750" algn="just" fontAlgn="auto">
              <a:spcBef>
                <a:spcPts val="0"/>
              </a:spcBef>
              <a:spcAft>
                <a:spcPts val="0"/>
              </a:spcAft>
              <a:buFont typeface="Arial" charset="0"/>
              <a:buChar char="•"/>
              <a:defRPr/>
            </a:pPr>
            <a:r>
              <a:rPr lang="pt-BR" altLang="pt-BR" sz="1420" dirty="0">
                <a:solidFill>
                  <a:schemeClr val="tx1">
                    <a:lumMod val="75000"/>
                    <a:lumOff val="25000"/>
                  </a:schemeClr>
                </a:solidFill>
                <a:latin typeface="+mj-lt"/>
                <a:ea typeface="Verdana" pitchFamily="34" charset="0"/>
                <a:cs typeface="Verdana" pitchFamily="34" charset="0"/>
              </a:rPr>
              <a:t>Composição amigável de conflitos / Arbitragem</a:t>
            </a:r>
            <a:endParaRPr lang="pt-BR" sz="1420" b="1" dirty="0">
              <a:solidFill>
                <a:schemeClr val="tx1">
                  <a:lumMod val="75000"/>
                  <a:lumOff val="25000"/>
                </a:schemeClr>
              </a:solidFill>
              <a:latin typeface="+mj-lt"/>
              <a:ea typeface="Verdana" pitchFamily="34" charset="0"/>
              <a:cs typeface="Verdana" pitchFamily="34" charset="0"/>
            </a:endParaRPr>
          </a:p>
          <a:p>
            <a:pPr marL="285750" indent="-285750" eaLnBrk="0" hangingPunct="0">
              <a:buClr>
                <a:srgbClr val="034EA2"/>
              </a:buClr>
              <a:buSzPct val="90000"/>
              <a:buFont typeface="Wingdings 3" panose="05040102010807070707" pitchFamily="18" charset="2"/>
              <a:buChar char="u"/>
              <a:defRPr/>
            </a:pPr>
            <a:endParaRPr lang="pt-BR" sz="1400" b="1" dirty="0">
              <a:solidFill>
                <a:schemeClr val="tx1">
                  <a:lumMod val="75000"/>
                  <a:lumOff val="25000"/>
                </a:schemeClr>
              </a:solidFill>
              <a:latin typeface="Verdana" pitchFamily="34" charset="0"/>
              <a:ea typeface="Verdana" pitchFamily="34" charset="0"/>
              <a:cs typeface="Verdana"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Impactos relevantes na Receita da Concessionária</a:t>
            </a:r>
            <a:r>
              <a:rPr lang="en-US" sz="1400" b="1" dirty="0">
                <a:solidFill>
                  <a:schemeClr val="tx2"/>
                </a:solidFill>
                <a:latin typeface="Verdana" pitchFamily="34" charset="0"/>
                <a:ea typeface="Verdana" pitchFamily="34" charset="0"/>
                <a:cs typeface="Verdana" pitchFamily="34" charset="0"/>
              </a:rPr>
              <a:t>:</a:t>
            </a:r>
            <a:endParaRPr lang="pt-BR" sz="1400" b="1" dirty="0">
              <a:solidFill>
                <a:schemeClr val="tx2"/>
              </a:solidFill>
              <a:latin typeface="Verdana" pitchFamily="34" charset="0"/>
              <a:ea typeface="Verdana" pitchFamily="34" charset="0"/>
              <a:cs typeface="Verdana" pitchFamily="34" charset="0"/>
            </a:endParaRPr>
          </a:p>
          <a:p>
            <a:pPr marL="285750" indent="-285750" algn="just" fontAlgn="auto">
              <a:spcAft>
                <a:spcPts val="0"/>
              </a:spcAft>
              <a:buFont typeface="Arial" charset="0"/>
              <a:buChar char="•"/>
              <a:defRPr/>
            </a:pPr>
            <a:r>
              <a:rPr lang="pt-BR" sz="1420" dirty="0">
                <a:solidFill>
                  <a:schemeClr val="accent2"/>
                </a:solidFill>
                <a:latin typeface="Verdana" pitchFamily="34" charset="0"/>
                <a:ea typeface="Verdana" pitchFamily="34" charset="0"/>
                <a:cs typeface="Verdana" pitchFamily="34" charset="0"/>
              </a:rPr>
              <a:t>Indicadores de desempenho </a:t>
            </a:r>
            <a:r>
              <a:rPr lang="pt-BR" sz="1420" dirty="0">
                <a:solidFill>
                  <a:schemeClr val="tx1">
                    <a:lumMod val="75000"/>
                    <a:lumOff val="25000"/>
                  </a:schemeClr>
                </a:solidFill>
                <a:latin typeface="+mj-lt"/>
                <a:ea typeface="Verdana" pitchFamily="34" charset="0"/>
                <a:cs typeface="Verdana" pitchFamily="34" charset="0"/>
              </a:rPr>
              <a:t>refletidos na tarifa devida à concessionária (embora sem impacto na tarifa cobrada do usuário);</a:t>
            </a:r>
          </a:p>
          <a:p>
            <a:pPr marL="742950" lvl="1" indent="-285750" algn="just" fontAlgn="auto">
              <a:spcAft>
                <a:spcPts val="0"/>
              </a:spcAft>
              <a:buFont typeface="Wingdings" pitchFamily="2" charset="2"/>
              <a:buChar char="§"/>
              <a:defRPr/>
            </a:pPr>
            <a:r>
              <a:rPr lang="pt-BR" sz="1420" dirty="0">
                <a:solidFill>
                  <a:schemeClr val="tx1">
                    <a:lumMod val="75000"/>
                    <a:lumOff val="25000"/>
                  </a:schemeClr>
                </a:solidFill>
                <a:latin typeface="+mj-lt"/>
                <a:ea typeface="Verdana" pitchFamily="34" charset="0"/>
                <a:cs typeface="Verdana" pitchFamily="34" charset="0"/>
              </a:rPr>
              <a:t>Indicadores de desempenho também tipificados como infração têm penalidade de advertência na primeira ocorrência no mês de aferição, incidindo multa apenas na reincidência (na primeira ocorrência ele já gera impacto negativo na tarifa, mas não multa).</a:t>
            </a:r>
          </a:p>
          <a:p>
            <a:pPr marL="285750" indent="-285750" algn="just" fontAlgn="auto">
              <a:spcAft>
                <a:spcPts val="0"/>
              </a:spcAft>
              <a:buFont typeface="Arial" charset="0"/>
              <a:buChar char="•"/>
              <a:defRPr/>
            </a:pPr>
            <a:r>
              <a:rPr lang="pt-BR" sz="1420" dirty="0">
                <a:solidFill>
                  <a:schemeClr val="accent2"/>
                </a:solidFill>
                <a:latin typeface="Verdana" pitchFamily="34" charset="0"/>
                <a:ea typeface="Verdana" pitchFamily="34" charset="0"/>
                <a:cs typeface="Verdana" pitchFamily="34" charset="0"/>
              </a:rPr>
              <a:t>Desconto por Atraso ou Inexecução de obras </a:t>
            </a:r>
            <a:r>
              <a:rPr lang="pt-BR" sz="1420" dirty="0">
                <a:solidFill>
                  <a:schemeClr val="tx1">
                    <a:lumMod val="75000"/>
                    <a:lumOff val="25000"/>
                  </a:schemeClr>
                </a:solidFill>
                <a:latin typeface="+mj-lt"/>
                <a:ea typeface="Verdana" pitchFamily="34" charset="0"/>
                <a:cs typeface="Verdana" pitchFamily="34" charset="0"/>
              </a:rPr>
              <a:t>também refletido na tarifa devida à concessionária (embora sem impacto na tarifa cobrada do usuário);</a:t>
            </a:r>
          </a:p>
          <a:p>
            <a:pPr marL="742950" lvl="1" indent="-285750" algn="just" fontAlgn="auto">
              <a:spcAft>
                <a:spcPts val="0"/>
              </a:spcAft>
              <a:buFont typeface="Wingdings" pitchFamily="2" charset="2"/>
              <a:buChar char="§"/>
              <a:defRPr/>
            </a:pPr>
            <a:r>
              <a:rPr lang="pt-BR" sz="1420" dirty="0">
                <a:solidFill>
                  <a:schemeClr val="tx1">
                    <a:lumMod val="75000"/>
                    <a:lumOff val="25000"/>
                  </a:schemeClr>
                </a:solidFill>
                <a:latin typeface="+mj-lt"/>
                <a:ea typeface="Verdana" pitchFamily="34" charset="0"/>
                <a:cs typeface="Verdana" pitchFamily="34" charset="0"/>
              </a:rPr>
              <a:t>índice a ser aplicado no cálculo anual do valor da tarifa de pedágio devido ao atraso ou inexecução das etapas construtivas previstas nos cronogramas físico-executivos;</a:t>
            </a:r>
          </a:p>
          <a:p>
            <a:pPr marL="742950" lvl="1" indent="-285750" algn="just" fontAlgn="auto">
              <a:spcAft>
                <a:spcPts val="0"/>
              </a:spcAft>
              <a:buFont typeface="Wingdings" pitchFamily="2" charset="2"/>
              <a:buChar char="§"/>
              <a:defRPr/>
            </a:pPr>
            <a:r>
              <a:rPr lang="pt-BR" sz="1420" dirty="0">
                <a:solidFill>
                  <a:schemeClr val="tx1">
                    <a:lumMod val="75000"/>
                    <a:lumOff val="25000"/>
                  </a:schemeClr>
                </a:solidFill>
                <a:latin typeface="+mj-lt"/>
                <a:ea typeface="Verdana" pitchFamily="34" charset="0"/>
                <a:cs typeface="Verdana" pitchFamily="34" charset="0"/>
              </a:rPr>
              <a:t>Sem prejuízo da aplicação da penalidade prevista no Anexo 11 (multa);</a:t>
            </a:r>
          </a:p>
          <a:p>
            <a:pPr marL="742950" lvl="1" indent="-285750" algn="just" fontAlgn="auto">
              <a:spcAft>
                <a:spcPts val="0"/>
              </a:spcAft>
              <a:buFont typeface="Wingdings" pitchFamily="2" charset="2"/>
              <a:buChar char="§"/>
              <a:defRPr/>
            </a:pPr>
            <a:r>
              <a:rPr lang="pt-BR" sz="1420" dirty="0">
                <a:solidFill>
                  <a:schemeClr val="tx1">
                    <a:lumMod val="75000"/>
                    <a:lumOff val="25000"/>
                  </a:schemeClr>
                </a:solidFill>
                <a:latin typeface="+mj-lt"/>
                <a:ea typeface="Verdana" pitchFamily="34" charset="0"/>
                <a:cs typeface="Verdana" pitchFamily="34" charset="0"/>
              </a:rPr>
              <a:t>Sem prejuízo de reequilíbrio econômico-financeiro do Contrato em favor do Poder Concedente.</a:t>
            </a:r>
            <a:endParaRPr lang="pt-BR" sz="1420" dirty="0">
              <a:solidFill>
                <a:schemeClr val="tx1">
                  <a:lumMod val="75000"/>
                  <a:lumOff val="25000"/>
                </a:schemeClr>
              </a:solidFill>
              <a:latin typeface="+mj-lt"/>
              <a:cs typeface="Arial" pitchFamily="34" charset="0"/>
            </a:endParaRPr>
          </a:p>
        </p:txBody>
      </p:sp>
      <p:sp>
        <p:nvSpPr>
          <p:cNvPr id="5" name="Slide Number Placeholder 4"/>
          <p:cNvSpPr>
            <a:spLocks noGrp="1"/>
          </p:cNvSpPr>
          <p:nvPr>
            <p:ph type="sldNum" sz="quarter" idx="12"/>
          </p:nvPr>
        </p:nvSpPr>
        <p:spPr/>
        <p:txBody>
          <a:bodyPr/>
          <a:lstStyle/>
          <a:p>
            <a:pPr>
              <a:defRPr/>
            </a:pPr>
            <a:fld id="{879AD3E3-31E0-4DD5-A978-9882AEAD9D1F}" type="slidenum">
              <a:rPr lang="es-ES"/>
              <a:pPr>
                <a:defRPr/>
              </a:pPr>
              <a:t>18</a:t>
            </a:fld>
            <a:endParaRPr lang="es-ES"/>
          </a:p>
        </p:txBody>
      </p:sp>
      <p:sp>
        <p:nvSpPr>
          <p:cNvPr id="25604" name="Retângulo 7"/>
          <p:cNvSpPr>
            <a:spLocks noChangeArrowheads="1"/>
          </p:cNvSpPr>
          <p:nvPr/>
        </p:nvSpPr>
        <p:spPr bwMode="auto">
          <a:xfrm>
            <a:off x="4284663" y="404813"/>
            <a:ext cx="46799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eaLnBrk="1" hangingPunct="1">
              <a:buClr>
                <a:srgbClr val="034EA2"/>
              </a:buClr>
            </a:pPr>
            <a:r>
              <a:rPr lang="pt-BR" altLang="pt-BR" sz="1700">
                <a:solidFill>
                  <a:schemeClr val="tx2"/>
                </a:solidFill>
              </a:rPr>
              <a:t>PRINCIPAIS INOVAÇÕES: Contrato</a:t>
            </a:r>
          </a:p>
        </p:txBody>
      </p:sp>
      <p:cxnSp>
        <p:nvCxnSpPr>
          <p:cNvPr id="9" name="Conector reto 8"/>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5607"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5 Rectángulo"/>
          <p:cNvSpPr/>
          <p:nvPr/>
        </p:nvSpPr>
        <p:spPr>
          <a:xfrm>
            <a:off x="1187450" y="1052513"/>
            <a:ext cx="7691438" cy="5062537"/>
          </a:xfrm>
          <a:prstGeom prst="rect">
            <a:avLst/>
          </a:prstGeom>
        </p:spPr>
        <p:txBody>
          <a:bodyPr>
            <a:spAutoFit/>
          </a:bodyPr>
          <a:lstStyle/>
          <a:p>
            <a:pPr marL="171450" lvl="1" indent="-171450" eaLnBrk="0" hangingPunct="0">
              <a:buClr>
                <a:srgbClr val="034EA2"/>
              </a:buClr>
              <a:buSzPct val="90000"/>
              <a:buFont typeface="Arial" panose="020B0604020202020204" pitchFamily="34" charset="0"/>
              <a:buChar char="•"/>
              <a:defRPr/>
            </a:pPr>
            <a:endParaRPr lang="pt-BR" sz="1100" b="1" dirty="0">
              <a:solidFill>
                <a:srgbClr val="C00000"/>
              </a:solidFill>
              <a:latin typeface="Verdana" pitchFamily="34" charset="0"/>
              <a:ea typeface="Verdana" pitchFamily="34" charset="0"/>
              <a:cs typeface="Verdana"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Revisão ordinária e revisão extraordinária:</a:t>
            </a:r>
          </a:p>
          <a:p>
            <a:pPr marL="171450" lvl="1" indent="-171450" algn="just"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Diferenciação dos escopos e critérios para justificar a revisão extraordinária: (i) necessidade de disciplinar os pleitos de reequilíbrio via revisão ordinária e (ii) importância de assegurar um mecanismo imediato de reequilíbrio para riscos cujos efeitos da materialização não podiam esperar anos para serem recompostos financeiramente. </a:t>
            </a:r>
          </a:p>
          <a:p>
            <a:pPr marL="171450" lvl="1" indent="-171450" algn="just"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Limitação para investimentos obrigatórios (acima do limite - negociação). </a:t>
            </a:r>
          </a:p>
          <a:p>
            <a:pPr marL="171450" lvl="1" indent="-171450" eaLnBrk="0" hangingPunct="0">
              <a:buClr>
                <a:srgbClr val="034EA2"/>
              </a:buClr>
              <a:buSzPct val="90000"/>
              <a:buFont typeface="Arial" panose="020B0604020202020204" pitchFamily="34" charset="0"/>
              <a:buChar char="•"/>
              <a:defRPr/>
            </a:pPr>
            <a:endParaRPr lang="pt-BR" sz="1100" b="1" dirty="0">
              <a:solidFill>
                <a:schemeClr val="tx2"/>
              </a:solidFill>
              <a:latin typeface="Verdana" pitchFamily="34" charset="0"/>
              <a:ea typeface="Verdana" pitchFamily="34" charset="0"/>
              <a:cs typeface="Verdana" pitchFamily="34" charset="0"/>
            </a:endParaRPr>
          </a:p>
          <a:p>
            <a:pPr marL="285750" lvl="1" indent="-285750" algn="just"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Reequilíbrio</a:t>
            </a:r>
          </a:p>
          <a:p>
            <a:pPr marL="285750" indent="-285750" algn="just" fontAlgn="auto">
              <a:spcBef>
                <a:spcPts val="0"/>
              </a:spcBef>
              <a:spcAft>
                <a:spcPts val="0"/>
              </a:spcAft>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Utilização do EVTE do Poder Concedente para reequilíbrios nos casos associados a atrasos e antecipações dos marcos finais de obras do Plano Original de Investimentos.</a:t>
            </a:r>
          </a:p>
          <a:p>
            <a:pPr marL="285750" indent="-285750" algn="just" fontAlgn="auto">
              <a:spcBef>
                <a:spcPts val="0"/>
              </a:spcBef>
              <a:spcAft>
                <a:spcPts val="0"/>
              </a:spcAft>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Demais situações: fluxo de caixa marginal</a:t>
            </a:r>
          </a:p>
          <a:p>
            <a:pPr marL="285750" indent="-285750" algn="just" fontAlgn="auto">
              <a:spcAft>
                <a:spcPts val="0"/>
              </a:spcAft>
              <a:buFont typeface="Arial" charset="0"/>
              <a:buChar char="•"/>
              <a:defRPr/>
            </a:pPr>
            <a:r>
              <a:rPr lang="pt-BR" altLang="pt-BR" sz="1500" dirty="0">
                <a:solidFill>
                  <a:schemeClr val="tx1">
                    <a:lumMod val="75000"/>
                    <a:lumOff val="25000"/>
                  </a:schemeClr>
                </a:solidFill>
                <a:latin typeface="+mj-lt"/>
                <a:ea typeface="Verdana" pitchFamily="34" charset="0"/>
                <a:cs typeface="Verdana" pitchFamily="34" charset="0"/>
              </a:rPr>
              <a:t>Limite de reequilíbrio por prazo e  por valor</a:t>
            </a:r>
          </a:p>
          <a:p>
            <a:pPr marL="285750" indent="-285750" algn="just" fontAlgn="auto">
              <a:spcBef>
                <a:spcPts val="0"/>
              </a:spcBef>
              <a:spcAft>
                <a:spcPts val="0"/>
              </a:spcAft>
              <a:buFont typeface="Arial" panose="020B0604020202020204" pitchFamily="34" charset="0"/>
              <a:buChar char="•"/>
              <a:defRPr/>
            </a:pPr>
            <a:endParaRPr lang="pt-BR" sz="1200" dirty="0">
              <a:latin typeface="Verdana" pitchFamily="34" charset="0"/>
              <a:ea typeface="Verdana" pitchFamily="34" charset="0"/>
              <a:cs typeface="Verdana" pitchFamily="34" charset="0"/>
            </a:endParaRPr>
          </a:p>
          <a:p>
            <a:pPr marL="742950" lvl="1" indent="-285750" eaLnBrk="0" hangingPunct="0">
              <a:buClr>
                <a:srgbClr val="034EA2"/>
              </a:buClr>
              <a:buSzPct val="90000"/>
              <a:buFont typeface="Arial" panose="020B0604020202020204" pitchFamily="34" charset="0"/>
              <a:buChar char="•"/>
              <a:defRPr/>
            </a:pPr>
            <a:endParaRPr lang="pt-BR" sz="1100" dirty="0">
              <a:solidFill>
                <a:srgbClr val="C00000"/>
              </a:solidFill>
              <a:latin typeface="Verdana" pitchFamily="34" charset="0"/>
              <a:ea typeface="Verdana" pitchFamily="34" charset="0"/>
              <a:cs typeface="Verdana"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Modificação da matriz de riscos</a:t>
            </a:r>
            <a:r>
              <a:rPr lang="en-US" sz="1400" b="1" dirty="0">
                <a:solidFill>
                  <a:schemeClr val="tx2"/>
                </a:solidFill>
                <a:latin typeface="Verdana" pitchFamily="34" charset="0"/>
                <a:ea typeface="Verdana" pitchFamily="34" charset="0"/>
                <a:cs typeface="Verdana" pitchFamily="34" charset="0"/>
              </a:rPr>
              <a:t>:</a:t>
            </a:r>
            <a:endParaRPr lang="pt-BR" sz="1400" b="1" dirty="0">
              <a:solidFill>
                <a:schemeClr val="tx2"/>
              </a:solidFill>
              <a:latin typeface="Verdana" pitchFamily="34" charset="0"/>
              <a:ea typeface="Verdana" pitchFamily="34" charset="0"/>
              <a:cs typeface="Verdana" pitchFamily="34" charset="0"/>
            </a:endParaRPr>
          </a:p>
          <a:p>
            <a:pPr marL="171450" lvl="1" indent="-171450" algn="just"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Dada as circunstâncias técnicas do projeto e o grau de institucionalização de concessões de rodovia em SP, sugeriu-se reformulação da atribuição de riscos como passivos ambientais, interferências, (</a:t>
            </a:r>
            <a:r>
              <a:rPr lang="pt-BR" sz="1500" dirty="0" err="1">
                <a:solidFill>
                  <a:schemeClr val="tx1">
                    <a:lumMod val="75000"/>
                    <a:lumOff val="25000"/>
                  </a:schemeClr>
                </a:solidFill>
                <a:latin typeface="+mj-lt"/>
                <a:ea typeface="Verdana" pitchFamily="34" charset="0"/>
                <a:cs typeface="Verdana" pitchFamily="34" charset="0"/>
              </a:rPr>
              <a:t>etc</a:t>
            </a:r>
            <a:r>
              <a:rPr lang="pt-BR" sz="1500" dirty="0">
                <a:solidFill>
                  <a:schemeClr val="tx1">
                    <a:lumMod val="75000"/>
                    <a:lumOff val="25000"/>
                  </a:schemeClr>
                </a:solidFill>
                <a:latin typeface="+mj-lt"/>
                <a:ea typeface="Verdana" pitchFamily="34" charset="0"/>
                <a:cs typeface="Verdana" pitchFamily="34" charset="0"/>
              </a:rPr>
              <a:t>).</a:t>
            </a:r>
          </a:p>
          <a:p>
            <a:pPr marL="171450" lvl="1" indent="-171450" algn="just"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No mesmo sentido, foi sugerida estrita diferenciação entre riscos e obrigações, o que tem efeitos no grau de comprometimento financeiro do concessionário em relação ao cumprimento de suas obrigações contratuais. </a:t>
            </a:r>
            <a:endParaRPr lang="pt-BR" sz="1100" dirty="0">
              <a:solidFill>
                <a:schemeClr val="tx1">
                  <a:lumMod val="75000"/>
                  <a:lumOff val="25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9611E4C6-FD85-4BC6-96F1-6C47A710B6B3}" type="slidenum">
              <a:rPr lang="es-ES"/>
              <a:pPr>
                <a:defRPr/>
              </a:pPr>
              <a:t>19</a:t>
            </a:fld>
            <a:endParaRPr lang="es-ES"/>
          </a:p>
        </p:txBody>
      </p:sp>
      <p:sp>
        <p:nvSpPr>
          <p:cNvPr id="26628" name="Retângulo 7"/>
          <p:cNvSpPr>
            <a:spLocks noChangeArrowheads="1"/>
          </p:cNvSpPr>
          <p:nvPr/>
        </p:nvSpPr>
        <p:spPr bwMode="auto">
          <a:xfrm>
            <a:off x="4284663" y="404813"/>
            <a:ext cx="467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eaLnBrk="1" hangingPunct="1">
              <a:buClr>
                <a:srgbClr val="034EA2"/>
              </a:buClr>
            </a:pPr>
            <a:r>
              <a:rPr lang="pt-BR" altLang="pt-BR">
                <a:solidFill>
                  <a:schemeClr val="tx2"/>
                </a:solidFill>
                <a:latin typeface="Verdana" pitchFamily="34" charset="0"/>
              </a:rPr>
              <a:t>PRINCIPAIS INOVAÇÕES: Contrato</a:t>
            </a:r>
          </a:p>
        </p:txBody>
      </p:sp>
      <p:cxnSp>
        <p:nvCxnSpPr>
          <p:cNvPr id="9" name="Conector reto 8"/>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6631"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DECAA1E-1385-46F4-BA95-8DDB7A1D7787}" type="slidenum">
              <a:rPr lang="es-ES"/>
              <a:pPr>
                <a:defRPr/>
              </a:pPr>
              <a:t>2</a:t>
            </a:fld>
            <a:endParaRPr lang="es-ES"/>
          </a:p>
        </p:txBody>
      </p:sp>
      <p:sp>
        <p:nvSpPr>
          <p:cNvPr id="6147" name="TextBox 1"/>
          <p:cNvSpPr txBox="1">
            <a:spLocks noChangeArrowheads="1"/>
          </p:cNvSpPr>
          <p:nvPr/>
        </p:nvSpPr>
        <p:spPr bwMode="auto">
          <a:xfrm>
            <a:off x="684213" y="1484784"/>
            <a:ext cx="8459787" cy="4247317"/>
          </a:xfrm>
          <a:prstGeom prst="rect">
            <a:avLst/>
          </a:prstGeom>
          <a:noFill/>
          <a:ln w="9525">
            <a:noFill/>
            <a:miter lim="800000"/>
            <a:headEnd/>
            <a:tailEnd/>
          </a:ln>
        </p:spPr>
        <p:txBody>
          <a:bodyPr>
            <a:spAutoFit/>
          </a:bodyPr>
          <a:lstStyle/>
          <a:p>
            <a:pPr marL="742950" lvl="1" indent="-285750">
              <a:lnSpc>
                <a:spcPct val="150000"/>
              </a:lnSpc>
              <a:buClr>
                <a:srgbClr val="034EA2"/>
              </a:buClr>
              <a:buFont typeface="Arial" charset="0"/>
              <a:buChar char="•"/>
              <a:defRPr/>
            </a:pPr>
            <a:r>
              <a:rPr lang="pt-BR" altLang="pt-BR" sz="2000" dirty="0">
                <a:latin typeface="+mj-lt"/>
              </a:rPr>
              <a:t>A </a:t>
            </a:r>
            <a:r>
              <a:rPr lang="pt-BR" altLang="pt-BR" sz="2000" dirty="0" err="1">
                <a:latin typeface="+mj-lt"/>
              </a:rPr>
              <a:t>Artesp</a:t>
            </a:r>
            <a:endParaRPr lang="pt-BR" altLang="pt-BR" sz="2000" dirty="0">
              <a:latin typeface="+mj-lt"/>
            </a:endParaRPr>
          </a:p>
          <a:p>
            <a:pPr marL="742950" lvl="1" indent="-285750">
              <a:lnSpc>
                <a:spcPct val="150000"/>
              </a:lnSpc>
              <a:buClr>
                <a:srgbClr val="034EA2"/>
              </a:buClr>
              <a:buFont typeface="Arial" charset="0"/>
              <a:buChar char="•"/>
              <a:defRPr/>
            </a:pPr>
            <a:r>
              <a:rPr lang="pt-BR" altLang="pt-BR" sz="2000" dirty="0">
                <a:latin typeface="+mj-lt"/>
              </a:rPr>
              <a:t>Relação com o Poder Concedente</a:t>
            </a:r>
          </a:p>
          <a:p>
            <a:pPr marL="742950" lvl="1" indent="-285750">
              <a:lnSpc>
                <a:spcPct val="150000"/>
              </a:lnSpc>
              <a:buClr>
                <a:srgbClr val="034EA2"/>
              </a:buClr>
              <a:buFont typeface="Arial" charset="0"/>
              <a:buChar char="•"/>
              <a:defRPr/>
            </a:pPr>
            <a:r>
              <a:rPr lang="pt-BR" altLang="pt-BR" sz="2000" dirty="0">
                <a:latin typeface="+mj-lt"/>
              </a:rPr>
              <a:t>Relação com Concessionárias, Permissionárias e Usuários </a:t>
            </a:r>
          </a:p>
          <a:p>
            <a:pPr marL="742950" lvl="1" indent="-285750">
              <a:lnSpc>
                <a:spcPct val="150000"/>
              </a:lnSpc>
              <a:buClr>
                <a:srgbClr val="034EA2"/>
              </a:buClr>
              <a:buFont typeface="Arial" charset="0"/>
              <a:buChar char="•"/>
              <a:defRPr/>
            </a:pPr>
            <a:r>
              <a:rPr lang="pt-BR" altLang="pt-BR" sz="2000" dirty="0" smtClean="0">
                <a:latin typeface="+mj-lt"/>
              </a:rPr>
              <a:t>Planejamento: projetos </a:t>
            </a:r>
            <a:r>
              <a:rPr lang="pt-BR" altLang="pt-BR" sz="2000" dirty="0">
                <a:latin typeface="+mj-lt"/>
              </a:rPr>
              <a:t>em andamento e futuros</a:t>
            </a:r>
          </a:p>
          <a:p>
            <a:pPr marL="742950" lvl="1" indent="-285750">
              <a:lnSpc>
                <a:spcPct val="150000"/>
              </a:lnSpc>
              <a:buClr>
                <a:srgbClr val="034EA2"/>
              </a:buClr>
              <a:buFont typeface="Arial" charset="0"/>
              <a:buChar char="•"/>
              <a:defRPr/>
            </a:pPr>
            <a:r>
              <a:rPr lang="pt-BR" altLang="pt-BR" sz="2000" dirty="0">
                <a:latin typeface="+mj-lt"/>
              </a:rPr>
              <a:t>Programa de Concessões Paulista: novas concessões e etapas anteriores</a:t>
            </a:r>
          </a:p>
          <a:p>
            <a:pPr marL="742950" lvl="1" indent="-285750">
              <a:lnSpc>
                <a:spcPct val="150000"/>
              </a:lnSpc>
              <a:buClr>
                <a:srgbClr val="034EA2"/>
              </a:buClr>
              <a:buFont typeface="Arial" charset="0"/>
              <a:buChar char="•"/>
              <a:defRPr/>
            </a:pPr>
            <a:r>
              <a:rPr lang="pt-BR" altLang="pt-BR" sz="2000" dirty="0" smtClean="0">
                <a:latin typeface="+mj-lt"/>
              </a:rPr>
              <a:t>Regulação Técnica, Econômico-Financeira e Fiscalização: Lições aprendidas para a Nova </a:t>
            </a:r>
            <a:r>
              <a:rPr lang="pt-BR" altLang="pt-BR" sz="2000" dirty="0">
                <a:latin typeface="+mj-lt"/>
              </a:rPr>
              <a:t>Etapa de Concessões de </a:t>
            </a:r>
            <a:r>
              <a:rPr lang="pt-BR" altLang="pt-BR" sz="2000" dirty="0" smtClean="0">
                <a:latin typeface="+mj-lt"/>
              </a:rPr>
              <a:t>Rodovias e Transporte Coletivo</a:t>
            </a:r>
            <a:endParaRPr lang="pt-BR" altLang="pt-BR" sz="2000" dirty="0">
              <a:latin typeface="+mj-lt"/>
            </a:endParaRPr>
          </a:p>
          <a:p>
            <a:pPr marL="742950" lvl="1" indent="-285750">
              <a:lnSpc>
                <a:spcPct val="150000"/>
              </a:lnSpc>
              <a:buClr>
                <a:srgbClr val="034EA2"/>
              </a:buClr>
              <a:buFont typeface="Arial" charset="0"/>
              <a:buChar char="•"/>
              <a:defRPr/>
            </a:pPr>
            <a:r>
              <a:rPr lang="pt-BR" altLang="pt-BR" sz="2000" dirty="0">
                <a:latin typeface="+mj-lt"/>
              </a:rPr>
              <a:t>Aeroportos Regionais: desafios</a:t>
            </a:r>
          </a:p>
        </p:txBody>
      </p:sp>
      <p:sp>
        <p:nvSpPr>
          <p:cNvPr id="6148" name="Retângulo 5"/>
          <p:cNvSpPr>
            <a:spLocks noChangeArrowheads="1"/>
          </p:cNvSpPr>
          <p:nvPr/>
        </p:nvSpPr>
        <p:spPr bwMode="auto">
          <a:xfrm>
            <a:off x="5435600" y="476250"/>
            <a:ext cx="323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chemeClr val="tx2"/>
                </a:solidFill>
                <a:latin typeface="Verdana" pitchFamily="34" charset="0"/>
              </a:rPr>
              <a:t>Tópicos</a:t>
            </a:r>
            <a:endParaRPr lang="pt-BR" altLang="pt-BR">
              <a:latin typeface="Calibri" pitchFamily="34" charset="0"/>
            </a:endParaRPr>
          </a:p>
        </p:txBody>
      </p:sp>
      <p:cxnSp>
        <p:nvCxnSpPr>
          <p:cNvPr id="8" name="Conector reto 7"/>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50"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5 Rectángulo"/>
          <p:cNvSpPr/>
          <p:nvPr/>
        </p:nvSpPr>
        <p:spPr>
          <a:xfrm>
            <a:off x="1116013" y="1198563"/>
            <a:ext cx="7618412" cy="4954587"/>
          </a:xfrm>
          <a:prstGeom prst="rect">
            <a:avLst/>
          </a:prstGeom>
        </p:spPr>
        <p:txBody>
          <a:bodyPr>
            <a:spAutoFit/>
          </a:bodyPr>
          <a:lstStyle/>
          <a:p>
            <a:pPr marL="742950" lvl="1" indent="-285750" eaLnBrk="0" hangingPunct="0">
              <a:buClr>
                <a:srgbClr val="034EA2"/>
              </a:buClr>
              <a:buSzPct val="90000"/>
              <a:defRPr/>
            </a:pPr>
            <a:endParaRPr lang="pt-BR" sz="1100" dirty="0">
              <a:solidFill>
                <a:srgbClr val="C00000"/>
              </a:solidFill>
              <a:latin typeface="Arial" pitchFamily="34" charset="0"/>
              <a:cs typeface="Arial"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Mecanismo de Proteção Cambial</a:t>
            </a:r>
          </a:p>
          <a:p>
            <a:pPr marL="171450" indent="-171450"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Pago pelo projeto: 3% da outorga variável, para mais ou para menos;</a:t>
            </a:r>
          </a:p>
          <a:p>
            <a:pPr marL="171450" indent="-171450"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Facultativo;</a:t>
            </a:r>
          </a:p>
          <a:p>
            <a:pPr marL="171450" indent="-171450"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Cobertura: em média, USD300MM;</a:t>
            </a:r>
          </a:p>
          <a:p>
            <a:pPr marL="171450" indent="-171450"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Compensado nas amortizações / ajuste pela Conta Centralizadora.</a:t>
            </a:r>
          </a:p>
          <a:p>
            <a:pPr marL="171450" indent="-171450" eaLnBrk="0" hangingPunct="0">
              <a:buClr>
                <a:srgbClr val="034EA2"/>
              </a:buClr>
              <a:buSzPct val="90000"/>
              <a:buFont typeface="Arial" panose="020B0604020202020204" pitchFamily="34" charset="0"/>
              <a:buChar char="•"/>
              <a:defRPr/>
            </a:pPr>
            <a:endParaRPr lang="pt-BR" sz="1100" dirty="0">
              <a:solidFill>
                <a:schemeClr val="tx1">
                  <a:lumMod val="75000"/>
                  <a:lumOff val="25000"/>
                </a:schemeClr>
              </a:solidFill>
              <a:latin typeface="Verdana" pitchFamily="34" charset="0"/>
              <a:ea typeface="Verdana" pitchFamily="34" charset="0"/>
              <a:cs typeface="Verdana" pitchFamily="34" charset="0"/>
            </a:endParaRPr>
          </a:p>
          <a:p>
            <a:pPr marL="0" lvl="1" eaLnBrk="0" hangingPunct="0">
              <a:buClr>
                <a:srgbClr val="034EA2"/>
              </a:buClr>
              <a:buSzPct val="90000"/>
              <a:defRPr/>
            </a:pPr>
            <a:endParaRPr lang="pt-BR" sz="500" b="1" dirty="0">
              <a:solidFill>
                <a:srgbClr val="C00000"/>
              </a:solidFill>
              <a:latin typeface="Verdana" pitchFamily="34" charset="0"/>
              <a:ea typeface="Verdana" pitchFamily="34" charset="0"/>
              <a:cs typeface="Verdana"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Escopo, câmara, língua e custos de Arbitragem:</a:t>
            </a:r>
          </a:p>
          <a:p>
            <a:pPr marL="171450" lvl="1" indent="-171450"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Escopo:</a:t>
            </a:r>
          </a:p>
          <a:p>
            <a:pPr marL="742950" lvl="2" indent="-285750" algn="just" eaLnBrk="0" hangingPunct="0">
              <a:buClr>
                <a:srgbClr val="034EA2"/>
              </a:buClr>
              <a:buSzPct val="90000"/>
              <a:buFontTx/>
              <a:buAutoNum type="romanLcParenBoth"/>
              <a:defRPr/>
            </a:pPr>
            <a:r>
              <a:rPr lang="pt-BR" sz="1500" dirty="0">
                <a:solidFill>
                  <a:schemeClr val="tx1">
                    <a:lumMod val="75000"/>
                    <a:lumOff val="25000"/>
                  </a:schemeClr>
                </a:solidFill>
                <a:latin typeface="+mj-lt"/>
                <a:ea typeface="Verdana" pitchFamily="34" charset="0"/>
                <a:cs typeface="Verdana" pitchFamily="34" charset="0"/>
              </a:rPr>
              <a:t>solicitação realizada pela ARTESP de emprego de nova tecnologia ou nova técnica nos serviços prestados;</a:t>
            </a:r>
          </a:p>
          <a:p>
            <a:pPr marL="742950" lvl="2" indent="-285750" algn="just" eaLnBrk="0" hangingPunct="0">
              <a:buClr>
                <a:srgbClr val="034EA2"/>
              </a:buClr>
              <a:buSzPct val="90000"/>
              <a:buFontTx/>
              <a:buAutoNum type="romanLcParenBoth"/>
              <a:defRPr/>
            </a:pPr>
            <a:r>
              <a:rPr lang="pt-BR" sz="1500" dirty="0">
                <a:solidFill>
                  <a:schemeClr val="tx1">
                    <a:lumMod val="75000"/>
                    <a:lumOff val="25000"/>
                  </a:schemeClr>
                </a:solidFill>
                <a:latin typeface="+mj-lt"/>
                <a:ea typeface="Verdana" pitchFamily="34" charset="0"/>
                <a:cs typeface="Verdana" pitchFamily="34" charset="0"/>
              </a:rPr>
              <a:t>em decorrência da exploração das RECEITAS ACESSÓRIAS;</a:t>
            </a:r>
          </a:p>
          <a:p>
            <a:pPr marL="742950" lvl="2" indent="-285750" algn="just" eaLnBrk="0" hangingPunct="0">
              <a:buClr>
                <a:srgbClr val="034EA2"/>
              </a:buClr>
              <a:buSzPct val="90000"/>
              <a:buFontTx/>
              <a:buAutoNum type="romanLcParenBoth"/>
              <a:defRPr/>
            </a:pPr>
            <a:r>
              <a:rPr lang="pt-BR" sz="1500" dirty="0">
                <a:solidFill>
                  <a:schemeClr val="tx1">
                    <a:lumMod val="75000"/>
                    <a:lumOff val="25000"/>
                  </a:schemeClr>
                </a:solidFill>
                <a:latin typeface="+mj-lt"/>
                <a:ea typeface="Verdana" pitchFamily="34" charset="0"/>
                <a:cs typeface="Verdana" pitchFamily="34" charset="0"/>
              </a:rPr>
              <a:t>em face de conflitos envolvendo a transição do SISTEMA RODOVIÁRIO; </a:t>
            </a:r>
          </a:p>
          <a:p>
            <a:pPr marL="742950" lvl="2" indent="-285750" algn="just" eaLnBrk="0" hangingPunct="0">
              <a:buClr>
                <a:srgbClr val="034EA2"/>
              </a:buClr>
              <a:buSzPct val="90000"/>
              <a:buFontTx/>
              <a:buAutoNum type="romanLcParenBoth"/>
              <a:defRPr/>
            </a:pPr>
            <a:r>
              <a:rPr lang="pt-BR" sz="1500" dirty="0">
                <a:solidFill>
                  <a:schemeClr val="tx1">
                    <a:lumMod val="75000"/>
                    <a:lumOff val="25000"/>
                  </a:schemeClr>
                </a:solidFill>
                <a:latin typeface="+mj-lt"/>
                <a:ea typeface="Verdana" pitchFamily="34" charset="0"/>
                <a:cs typeface="Verdana" pitchFamily="34" charset="0"/>
              </a:rPr>
              <a:t>questões relacionadas ao cálculo das indenizações eventualmente devidas à CONCESSIONÁRIA, e não puder ser resolvida amigavelmente, nos termos das Cláusulas que tratam da solução amigável de conflitos.</a:t>
            </a:r>
          </a:p>
          <a:p>
            <a:pPr marL="171450" lvl="1" indent="-171450" algn="just"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Parcialmente </a:t>
            </a:r>
            <a:r>
              <a:rPr lang="pt-BR" sz="1500" dirty="0" err="1">
                <a:solidFill>
                  <a:schemeClr val="tx1">
                    <a:lumMod val="75000"/>
                    <a:lumOff val="25000"/>
                  </a:schemeClr>
                </a:solidFill>
                <a:latin typeface="+mj-lt"/>
                <a:ea typeface="Verdana" pitchFamily="34" charset="0"/>
                <a:cs typeface="Verdana" pitchFamily="34" charset="0"/>
              </a:rPr>
              <a:t>bilingue</a:t>
            </a:r>
            <a:r>
              <a:rPr lang="pt-BR" sz="1500" dirty="0">
                <a:solidFill>
                  <a:schemeClr val="tx1">
                    <a:lumMod val="75000"/>
                    <a:lumOff val="25000"/>
                  </a:schemeClr>
                </a:solidFill>
                <a:latin typeface="+mj-lt"/>
                <a:ea typeface="Verdana" pitchFamily="34" charset="0"/>
                <a:cs typeface="Verdana" pitchFamily="34" charset="0"/>
              </a:rPr>
              <a:t>: </a:t>
            </a:r>
          </a:p>
          <a:p>
            <a:pPr marL="628650" lvl="2" indent="-171450" algn="just"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Por solicitação da Concessionária, que arca com os custos, mesmo que se sagre vencedora.</a:t>
            </a:r>
          </a:p>
          <a:p>
            <a:pPr marL="171450" lvl="1" indent="-171450" algn="just" eaLnBrk="0" hangingPunct="0">
              <a:buClr>
                <a:srgbClr val="034EA2"/>
              </a:buClr>
              <a:buSzPct val="90000"/>
              <a:buFont typeface="Arial" panose="020B0604020202020204" pitchFamily="34" charset="0"/>
              <a:buChar char="•"/>
              <a:defRPr/>
            </a:pPr>
            <a:r>
              <a:rPr lang="pt-BR" sz="1500" dirty="0">
                <a:solidFill>
                  <a:schemeClr val="tx1">
                    <a:lumMod val="75000"/>
                    <a:lumOff val="25000"/>
                  </a:schemeClr>
                </a:solidFill>
                <a:latin typeface="+mj-lt"/>
                <a:ea typeface="Verdana" pitchFamily="34" charset="0"/>
                <a:cs typeface="Verdana" pitchFamily="34" charset="0"/>
              </a:rPr>
              <a:t>Definição da Câmara Brasil-Canadá em Contrato, prevendo a possibilidade de escolha de outra, se de comum acordo.</a:t>
            </a:r>
            <a:endParaRPr lang="pt-BR" sz="1500" b="1" dirty="0">
              <a:solidFill>
                <a:schemeClr val="tx1">
                  <a:lumMod val="75000"/>
                  <a:lumOff val="25000"/>
                </a:schemeClr>
              </a:solidFill>
              <a:latin typeface="+mj-lt"/>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83B3C114-A672-4D33-86C9-BC03312616B3}" type="slidenum">
              <a:rPr lang="es-ES"/>
              <a:pPr>
                <a:defRPr/>
              </a:pPr>
              <a:t>20</a:t>
            </a:fld>
            <a:endParaRPr lang="es-ES"/>
          </a:p>
        </p:txBody>
      </p:sp>
      <p:sp>
        <p:nvSpPr>
          <p:cNvPr id="27652" name="Retângulo 7"/>
          <p:cNvSpPr>
            <a:spLocks noChangeArrowheads="1"/>
          </p:cNvSpPr>
          <p:nvPr/>
        </p:nvSpPr>
        <p:spPr bwMode="auto">
          <a:xfrm>
            <a:off x="4284663" y="404813"/>
            <a:ext cx="467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eaLnBrk="1" hangingPunct="1">
              <a:buClr>
                <a:srgbClr val="034EA2"/>
              </a:buClr>
            </a:pPr>
            <a:r>
              <a:rPr lang="pt-BR" altLang="pt-BR">
                <a:solidFill>
                  <a:schemeClr val="tx2"/>
                </a:solidFill>
                <a:latin typeface="Verdana" pitchFamily="34" charset="0"/>
              </a:rPr>
              <a:t>PRINCIPAIS INOVAÇÕES: Contrato</a:t>
            </a:r>
          </a:p>
        </p:txBody>
      </p:sp>
      <p:cxnSp>
        <p:nvCxnSpPr>
          <p:cNvPr id="9" name="Conector reto 8"/>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7655"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5 Rectángulo"/>
          <p:cNvSpPr/>
          <p:nvPr/>
        </p:nvSpPr>
        <p:spPr>
          <a:xfrm>
            <a:off x="1042988" y="1139430"/>
            <a:ext cx="7850187" cy="4305794"/>
          </a:xfrm>
          <a:prstGeom prst="rect">
            <a:avLst/>
          </a:prstGeom>
        </p:spPr>
        <p:txBody>
          <a:bodyPr>
            <a:spAutoFit/>
          </a:bodyPr>
          <a:lstStyle/>
          <a:p>
            <a:pPr marL="171450" lvl="1" indent="-171450" eaLnBrk="0" hangingPunct="0">
              <a:buClr>
                <a:srgbClr val="034EA2"/>
              </a:buClr>
              <a:buSzPct val="90000"/>
              <a:defRPr/>
            </a:pPr>
            <a:endParaRPr lang="pt-BR" sz="1100" b="1" dirty="0">
              <a:solidFill>
                <a:srgbClr val="C00000"/>
              </a:solidFill>
              <a:latin typeface="Arial" pitchFamily="34" charset="0"/>
              <a:cs typeface="Arial"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Acordo tripartite / </a:t>
            </a:r>
            <a:r>
              <a:rPr lang="pt-BR" sz="1400" b="1" dirty="0" err="1">
                <a:solidFill>
                  <a:schemeClr val="tx2"/>
                </a:solidFill>
                <a:latin typeface="Verdana" pitchFamily="34" charset="0"/>
                <a:ea typeface="Verdana" pitchFamily="34" charset="0"/>
                <a:cs typeface="Verdana" pitchFamily="34" charset="0"/>
              </a:rPr>
              <a:t>Direct</a:t>
            </a:r>
            <a:r>
              <a:rPr lang="pt-BR" sz="1400" b="1" dirty="0">
                <a:solidFill>
                  <a:schemeClr val="tx2"/>
                </a:solidFill>
                <a:latin typeface="Verdana" pitchFamily="34" charset="0"/>
                <a:ea typeface="Verdana" pitchFamily="34" charset="0"/>
                <a:cs typeface="Verdana" pitchFamily="34" charset="0"/>
              </a:rPr>
              <a:t> </a:t>
            </a:r>
            <a:r>
              <a:rPr lang="pt-BR" sz="1400" b="1" dirty="0" err="1">
                <a:solidFill>
                  <a:schemeClr val="tx2"/>
                </a:solidFill>
                <a:latin typeface="Verdana" pitchFamily="34" charset="0"/>
                <a:ea typeface="Verdana" pitchFamily="34" charset="0"/>
                <a:cs typeface="Verdana" pitchFamily="34" charset="0"/>
              </a:rPr>
              <a:t>Agreement</a:t>
            </a:r>
            <a:r>
              <a:rPr lang="en-US" sz="1400" b="1" dirty="0">
                <a:solidFill>
                  <a:schemeClr val="tx2"/>
                </a:solidFill>
                <a:latin typeface="Verdana" pitchFamily="34" charset="0"/>
                <a:ea typeface="Verdana" pitchFamily="34" charset="0"/>
                <a:cs typeface="Verdana" pitchFamily="34" charset="0"/>
              </a:rPr>
              <a:t>:</a:t>
            </a:r>
            <a:endParaRPr lang="pt-BR" sz="1100" dirty="0">
              <a:solidFill>
                <a:schemeClr val="tx2"/>
              </a:solidFill>
              <a:latin typeface="Verdana" pitchFamily="34" charset="0"/>
              <a:ea typeface="Verdana" pitchFamily="34" charset="0"/>
              <a:cs typeface="Verdana" pitchFamily="34" charset="0"/>
            </a:endParaRPr>
          </a:p>
          <a:p>
            <a:pPr marL="171450" lvl="1" indent="-171450" algn="just" eaLnBrk="0" hangingPunct="0">
              <a:buClr>
                <a:srgbClr val="034EA2"/>
              </a:buClr>
              <a:buSzPct val="90000"/>
              <a:buFont typeface="Arial" panose="020B0604020202020204" pitchFamily="34" charset="0"/>
              <a:buChar char="•"/>
              <a:defRPr/>
            </a:pPr>
            <a:r>
              <a:rPr lang="pt-BR" sz="1420" dirty="0">
                <a:solidFill>
                  <a:schemeClr val="tx1">
                    <a:lumMod val="75000"/>
                    <a:lumOff val="25000"/>
                  </a:schemeClr>
                </a:solidFill>
                <a:latin typeface="+mj-lt"/>
                <a:ea typeface="Verdana" pitchFamily="34" charset="0"/>
                <a:cs typeface="Verdana" pitchFamily="34" charset="0"/>
              </a:rPr>
              <a:t>Contrato a ser assinado entre o poder concedente, o concessionário e o financiador (ou agente de garantia), com o intuito de (i) regulamentar os direitos e deveres do financiador vagamente estipulados em lei; (ii) conferir exequibilidade a estes direitos e deveres e (iii) atribuir papel mais protagonista do financiador na concessão, devido ao alinhamento de interesse com o poder concedente;</a:t>
            </a:r>
          </a:p>
          <a:p>
            <a:pPr marL="171450" lvl="1" indent="-171450" algn="just" eaLnBrk="0" hangingPunct="0">
              <a:buClr>
                <a:srgbClr val="034EA2"/>
              </a:buClr>
              <a:buSzPct val="90000"/>
              <a:buFont typeface="Arial" panose="020B0604020202020204" pitchFamily="34" charset="0"/>
              <a:buChar char="•"/>
              <a:defRPr/>
            </a:pPr>
            <a:r>
              <a:rPr lang="pt-BR" sz="1420" dirty="0">
                <a:solidFill>
                  <a:schemeClr val="tx1">
                    <a:lumMod val="75000"/>
                    <a:lumOff val="25000"/>
                  </a:schemeClr>
                </a:solidFill>
                <a:latin typeface="+mj-lt"/>
                <a:ea typeface="Verdana" pitchFamily="34" charset="0"/>
                <a:cs typeface="Verdana" pitchFamily="34" charset="0"/>
              </a:rPr>
              <a:t>Facultativa a assinatura;</a:t>
            </a:r>
          </a:p>
          <a:p>
            <a:pPr marL="171450" lvl="1" indent="-171450" algn="just" eaLnBrk="0" hangingPunct="0">
              <a:buClr>
                <a:srgbClr val="034EA2"/>
              </a:buClr>
              <a:buSzPct val="90000"/>
              <a:buFont typeface="Arial" panose="020B0604020202020204" pitchFamily="34" charset="0"/>
              <a:buChar char="•"/>
              <a:defRPr/>
            </a:pPr>
            <a:r>
              <a:rPr lang="pt-BR" altLang="pt-BR" sz="1420" dirty="0">
                <a:solidFill>
                  <a:schemeClr val="tx1">
                    <a:lumMod val="75000"/>
                    <a:lumOff val="25000"/>
                  </a:schemeClr>
                </a:solidFill>
                <a:latin typeface="+mj-lt"/>
                <a:ea typeface="Verdana" pitchFamily="34" charset="0"/>
                <a:cs typeface="Verdana" pitchFamily="34" charset="0"/>
              </a:rPr>
              <a:t>Período de cura, administração temporária e substituição regulamentada (também regulamentados em Contrato, caso não seja celebrado o Acordo Tripartite).</a:t>
            </a:r>
            <a:endParaRPr lang="pt-BR" sz="1420" dirty="0">
              <a:solidFill>
                <a:schemeClr val="tx1">
                  <a:lumMod val="75000"/>
                  <a:lumOff val="25000"/>
                </a:schemeClr>
              </a:solidFill>
              <a:latin typeface="+mj-lt"/>
              <a:ea typeface="Verdana" pitchFamily="34" charset="0"/>
              <a:cs typeface="Verdana" pitchFamily="34" charset="0"/>
            </a:endParaRPr>
          </a:p>
          <a:p>
            <a:pPr marL="171450" lvl="1" indent="-171450" eaLnBrk="0" hangingPunct="0">
              <a:buClr>
                <a:srgbClr val="034EA2"/>
              </a:buClr>
              <a:buSzPct val="90000"/>
              <a:defRPr/>
            </a:pPr>
            <a:endParaRPr lang="pt-BR" sz="1100" b="1" dirty="0">
              <a:solidFill>
                <a:schemeClr val="tx2"/>
              </a:solidFill>
              <a:latin typeface="Verdana" pitchFamily="34" charset="0"/>
              <a:ea typeface="Verdana" pitchFamily="34" charset="0"/>
              <a:cs typeface="Verdana" pitchFamily="34" charset="0"/>
            </a:endParaRPr>
          </a:p>
          <a:p>
            <a:pPr marL="171450" lvl="1" indent="-171450" eaLnBrk="0" hangingPunct="0">
              <a:buClr>
                <a:srgbClr val="034EA2"/>
              </a:buClr>
              <a:buSzPct val="90000"/>
              <a:buFont typeface="Arial" panose="020B0604020202020204" pitchFamily="34" charset="0"/>
              <a:buChar char="•"/>
              <a:defRPr/>
            </a:pPr>
            <a:endParaRPr lang="pt-BR" sz="1100" dirty="0">
              <a:solidFill>
                <a:schemeClr val="tx2"/>
              </a:solidFill>
              <a:latin typeface="Verdana" pitchFamily="34" charset="0"/>
              <a:ea typeface="Verdana" pitchFamily="34" charset="0"/>
              <a:cs typeface="Verdana"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Critério e cálculo de Indenização em casos de extinção antecipada do contrato:</a:t>
            </a:r>
          </a:p>
          <a:p>
            <a:pPr marL="171450" indent="-171450" algn="just" eaLnBrk="0" hangingPunct="0">
              <a:buClr>
                <a:srgbClr val="034EA2"/>
              </a:buClr>
              <a:buSzPct val="90000"/>
              <a:buFont typeface="Arial" panose="020B0604020202020204" pitchFamily="34" charset="0"/>
              <a:buChar char="•"/>
              <a:defRPr/>
            </a:pPr>
            <a:r>
              <a:rPr lang="pt-BR" sz="1420" dirty="0">
                <a:solidFill>
                  <a:schemeClr val="tx1">
                    <a:lumMod val="75000"/>
                    <a:lumOff val="25000"/>
                  </a:schemeClr>
                </a:solidFill>
                <a:latin typeface="+mj-lt"/>
                <a:ea typeface="Verdana" pitchFamily="34" charset="0"/>
                <a:cs typeface="Verdana" pitchFamily="34" charset="0"/>
              </a:rPr>
              <a:t>Trata-se de regulação contratual dos critérios e metodologia de aferição do montante indenizável para bens não amortizados nos correspondentes casos de extinção antecipada do contrato. Por exemplo, qual seria o piso para qualquer caso de extinção, inclusive caducidade, e a quantificação de lucros cessantes (apenas para caso de encampação). O objetivo é conferir segurança a respeito do conceito vagamente previsto em lei sobre o valor devido no final do contrato, o que implica conforto ao financiador e reveste o contrato de maior utilidade, já que não se restringe a repetir a lei.</a:t>
            </a:r>
            <a:endParaRPr lang="pt-BR" sz="1420" dirty="0">
              <a:latin typeface="Verdana" pitchFamily="34" charset="0"/>
              <a:ea typeface="Verdana" pitchFamily="34" charset="0"/>
              <a:cs typeface="Verdana" pitchFamily="34" charset="0"/>
            </a:endParaRPr>
          </a:p>
        </p:txBody>
      </p:sp>
      <p:sp>
        <p:nvSpPr>
          <p:cNvPr id="5" name="Slide Number Placeholder 4"/>
          <p:cNvSpPr>
            <a:spLocks noGrp="1"/>
          </p:cNvSpPr>
          <p:nvPr>
            <p:ph type="sldNum" sz="quarter" idx="12"/>
          </p:nvPr>
        </p:nvSpPr>
        <p:spPr/>
        <p:txBody>
          <a:bodyPr/>
          <a:lstStyle/>
          <a:p>
            <a:pPr>
              <a:defRPr/>
            </a:pPr>
            <a:fld id="{04400B48-B48A-4B4C-8139-7F8D6C0C2E3B}" type="slidenum">
              <a:rPr lang="es-ES"/>
              <a:pPr>
                <a:defRPr/>
              </a:pPr>
              <a:t>21</a:t>
            </a:fld>
            <a:endParaRPr lang="es-ES"/>
          </a:p>
        </p:txBody>
      </p:sp>
      <p:sp>
        <p:nvSpPr>
          <p:cNvPr id="28676" name="Retângulo 7"/>
          <p:cNvSpPr>
            <a:spLocks noChangeArrowheads="1"/>
          </p:cNvSpPr>
          <p:nvPr/>
        </p:nvSpPr>
        <p:spPr bwMode="auto">
          <a:xfrm>
            <a:off x="4284663" y="404813"/>
            <a:ext cx="467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eaLnBrk="1" hangingPunct="1">
              <a:buClr>
                <a:srgbClr val="034EA2"/>
              </a:buClr>
            </a:pPr>
            <a:r>
              <a:rPr lang="pt-BR" altLang="pt-BR">
                <a:solidFill>
                  <a:schemeClr val="tx2"/>
                </a:solidFill>
                <a:latin typeface="Verdana" pitchFamily="34" charset="0"/>
              </a:rPr>
              <a:t>PRINCIPAIS INOVAÇÕES: Contrato</a:t>
            </a:r>
          </a:p>
        </p:txBody>
      </p:sp>
      <p:cxnSp>
        <p:nvCxnSpPr>
          <p:cNvPr id="9" name="Conector reto 8"/>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8679"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5 Rectángulo"/>
          <p:cNvSpPr/>
          <p:nvPr/>
        </p:nvSpPr>
        <p:spPr>
          <a:xfrm>
            <a:off x="1042988" y="1196975"/>
            <a:ext cx="7835900" cy="4708525"/>
          </a:xfrm>
          <a:prstGeom prst="rect">
            <a:avLst/>
          </a:prstGeom>
        </p:spPr>
        <p:txBody>
          <a:bodyPr>
            <a:spAutoFit/>
          </a:bodyPr>
          <a:lstStyle/>
          <a:p>
            <a:pPr marL="171450" lvl="1" indent="-171450" eaLnBrk="0" hangingPunct="0">
              <a:buClr>
                <a:srgbClr val="034EA2"/>
              </a:buClr>
              <a:buSzPct val="90000"/>
              <a:defRPr/>
            </a:pPr>
            <a:endParaRPr lang="pt-BR" sz="1100" b="1" dirty="0">
              <a:solidFill>
                <a:srgbClr val="C00000"/>
              </a:solidFill>
              <a:latin typeface="Verdana" pitchFamily="34" charset="0"/>
              <a:ea typeface="Verdana" pitchFamily="34" charset="0"/>
              <a:cs typeface="Verdana"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a:solidFill>
                  <a:schemeClr val="tx2"/>
                </a:solidFill>
                <a:latin typeface="Verdana" pitchFamily="34" charset="0"/>
                <a:ea typeface="Verdana" pitchFamily="34" charset="0"/>
                <a:cs typeface="Verdana" pitchFamily="34" charset="0"/>
              </a:rPr>
              <a:t>Regime de Transição e Devolução:</a:t>
            </a:r>
          </a:p>
          <a:p>
            <a:pPr marL="285750" indent="-285750" eaLnBrk="0" hangingPunct="0">
              <a:buClr>
                <a:srgbClr val="034EA2"/>
              </a:buClr>
              <a:buSzPct val="90000"/>
              <a:defRPr/>
            </a:pPr>
            <a:endParaRPr lang="pt-BR" sz="1400" b="1" dirty="0">
              <a:solidFill>
                <a:schemeClr val="tx1">
                  <a:lumMod val="75000"/>
                  <a:lumOff val="25000"/>
                </a:schemeClr>
              </a:solidFill>
              <a:latin typeface="Verdana" pitchFamily="34" charset="0"/>
              <a:ea typeface="Verdana" pitchFamily="34" charset="0"/>
              <a:cs typeface="Verdana" pitchFamily="34" charset="0"/>
            </a:endParaRPr>
          </a:p>
          <a:p>
            <a:pPr marL="285750" indent="-285750" algn="just" fontAlgn="auto">
              <a:spcAft>
                <a:spcPts val="0"/>
              </a:spcAft>
              <a:buFont typeface="Arial" charset="0"/>
              <a:buChar char="•"/>
              <a:defRPr/>
            </a:pPr>
            <a:r>
              <a:rPr lang="pt-BR" sz="1500" dirty="0">
                <a:solidFill>
                  <a:schemeClr val="tx1">
                    <a:lumMod val="75000"/>
                    <a:lumOff val="25000"/>
                  </a:schemeClr>
                </a:solidFill>
                <a:latin typeface="+mj-lt"/>
                <a:ea typeface="Verdana" pitchFamily="34" charset="0"/>
                <a:cs typeface="Verdana" pitchFamily="34" charset="0"/>
              </a:rPr>
              <a:t>Participação da Concessionária na Comissão de Transição</a:t>
            </a:r>
          </a:p>
          <a:p>
            <a:pPr marL="285750" indent="-285750" algn="just" fontAlgn="auto">
              <a:spcAft>
                <a:spcPts val="0"/>
              </a:spcAft>
              <a:buFont typeface="Arial" charset="0"/>
              <a:buChar char="•"/>
              <a:defRPr/>
            </a:pPr>
            <a:r>
              <a:rPr lang="pt-BR" altLang="pt-BR" sz="1500" dirty="0">
                <a:solidFill>
                  <a:schemeClr val="tx1">
                    <a:lumMod val="75000"/>
                    <a:lumOff val="25000"/>
                  </a:schemeClr>
                </a:solidFill>
                <a:latin typeface="+mj-lt"/>
                <a:ea typeface="Verdana" pitchFamily="34" charset="0"/>
                <a:cs typeface="Verdana" pitchFamily="34" charset="0"/>
              </a:rPr>
              <a:t>Prazos e procedimento</a:t>
            </a:r>
          </a:p>
          <a:p>
            <a:pPr marL="285750" indent="-285750" algn="just" fontAlgn="auto">
              <a:spcAft>
                <a:spcPts val="0"/>
              </a:spcAft>
              <a:buFont typeface="Arial" charset="0"/>
              <a:buChar char="•"/>
              <a:defRPr/>
            </a:pPr>
            <a:r>
              <a:rPr lang="pt-BR" altLang="pt-BR" sz="1500" dirty="0">
                <a:solidFill>
                  <a:schemeClr val="tx1">
                    <a:lumMod val="75000"/>
                    <a:lumOff val="25000"/>
                  </a:schemeClr>
                </a:solidFill>
                <a:latin typeface="+mj-lt"/>
                <a:ea typeface="Verdana" pitchFamily="34" charset="0"/>
                <a:cs typeface="Verdana" pitchFamily="34" charset="0"/>
              </a:rPr>
              <a:t>Adequação normas vigentes</a:t>
            </a:r>
          </a:p>
          <a:p>
            <a:pPr marL="285750" indent="-285750" algn="just" fontAlgn="auto">
              <a:spcAft>
                <a:spcPts val="0"/>
              </a:spcAft>
              <a:buFont typeface="Arial" charset="0"/>
              <a:buChar char="•"/>
              <a:defRPr/>
            </a:pPr>
            <a:r>
              <a:rPr lang="pt-BR" altLang="pt-BR" sz="1500" dirty="0">
                <a:solidFill>
                  <a:schemeClr val="tx1">
                    <a:lumMod val="75000"/>
                    <a:lumOff val="25000"/>
                  </a:schemeClr>
                </a:solidFill>
                <a:latin typeface="+mj-lt"/>
                <a:ea typeface="Verdana" pitchFamily="34" charset="0"/>
                <a:cs typeface="Verdana" pitchFamily="34" charset="0"/>
              </a:rPr>
              <a:t>Previsão de transferência para eventual sucessora </a:t>
            </a:r>
          </a:p>
          <a:p>
            <a:pPr marL="285750" indent="-285750" algn="just" fontAlgn="auto">
              <a:spcAft>
                <a:spcPts val="0"/>
              </a:spcAft>
              <a:buFont typeface="Arial" charset="0"/>
              <a:buChar char="•"/>
              <a:defRPr/>
            </a:pPr>
            <a:r>
              <a:rPr lang="pt-BR" altLang="pt-BR" sz="1500" dirty="0">
                <a:solidFill>
                  <a:schemeClr val="tx1">
                    <a:lumMod val="75000"/>
                    <a:lumOff val="25000"/>
                  </a:schemeClr>
                </a:solidFill>
                <a:latin typeface="+mj-lt"/>
                <a:ea typeface="Verdana" pitchFamily="34" charset="0"/>
                <a:cs typeface="Verdana" pitchFamily="34" charset="0"/>
              </a:rPr>
              <a:t>Way-out e indenizações em caso de não transferência </a:t>
            </a:r>
          </a:p>
          <a:p>
            <a:pPr marL="285750" indent="-285750" algn="just" fontAlgn="auto">
              <a:spcAft>
                <a:spcPts val="0"/>
              </a:spcAft>
              <a:buFont typeface="Arial" charset="0"/>
              <a:buChar char="•"/>
              <a:defRPr/>
            </a:pPr>
            <a:r>
              <a:rPr lang="pt-BR" altLang="pt-BR" sz="1500" dirty="0">
                <a:solidFill>
                  <a:schemeClr val="tx1">
                    <a:lumMod val="75000"/>
                    <a:lumOff val="25000"/>
                  </a:schemeClr>
                </a:solidFill>
                <a:latin typeface="+mj-lt"/>
                <a:ea typeface="Verdana" pitchFamily="34" charset="0"/>
                <a:cs typeface="Verdana" pitchFamily="34" charset="0"/>
              </a:rPr>
              <a:t>Reequilíbrio em caso de antecipação ou atraso na transferência (data prevista para início da contagem do reequilíbrio prevê “folga” em relação ao fim dos Contratos ainda vigentes / entrega de obras pela DERSA</a:t>
            </a:r>
          </a:p>
          <a:p>
            <a:pPr marL="285750" indent="-285750" algn="just" fontAlgn="auto">
              <a:spcAft>
                <a:spcPts val="0"/>
              </a:spcAft>
              <a:buFont typeface="Arial" charset="0"/>
              <a:buChar char="•"/>
              <a:defRPr/>
            </a:pPr>
            <a:endParaRPr lang="pt-BR" altLang="pt-BR" sz="1200" dirty="0">
              <a:latin typeface="Verdana" pitchFamily="34" charset="0"/>
              <a:ea typeface="Verdana" pitchFamily="34" charset="0"/>
              <a:cs typeface="Verdana" pitchFamily="34" charset="0"/>
            </a:endParaRPr>
          </a:p>
          <a:p>
            <a:pPr marL="285750" indent="-285750" eaLnBrk="0" hangingPunct="0">
              <a:buClr>
                <a:srgbClr val="034EA2"/>
              </a:buClr>
              <a:buSzPct val="90000"/>
              <a:buFont typeface="Wingdings 3" panose="05040102010807070707" pitchFamily="18" charset="2"/>
              <a:buChar char="u"/>
              <a:defRPr/>
            </a:pPr>
            <a:r>
              <a:rPr lang="pt-BR" sz="1400" b="1" dirty="0" smtClean="0">
                <a:solidFill>
                  <a:schemeClr val="tx2"/>
                </a:solidFill>
                <a:latin typeface="Verdana" pitchFamily="34" charset="0"/>
                <a:ea typeface="Verdana" pitchFamily="34" charset="0"/>
                <a:cs typeface="Verdana" pitchFamily="34" charset="0"/>
              </a:rPr>
              <a:t>Monitoramento e Fiscalização:</a:t>
            </a:r>
            <a:endParaRPr lang="pt-BR" sz="1400" b="1" dirty="0">
              <a:solidFill>
                <a:schemeClr val="tx2"/>
              </a:solidFill>
              <a:latin typeface="Verdana" pitchFamily="34" charset="0"/>
              <a:ea typeface="Verdana" pitchFamily="34" charset="0"/>
              <a:cs typeface="Verdana" pitchFamily="34" charset="0"/>
            </a:endParaRPr>
          </a:p>
          <a:p>
            <a:pPr marL="285750" indent="-285750" eaLnBrk="0" hangingPunct="0">
              <a:buClr>
                <a:srgbClr val="034EA2"/>
              </a:buClr>
              <a:buSzPct val="90000"/>
              <a:defRPr/>
            </a:pPr>
            <a:endParaRPr lang="pt-BR" sz="1400" b="1" dirty="0">
              <a:solidFill>
                <a:schemeClr val="tx1">
                  <a:lumMod val="75000"/>
                  <a:lumOff val="25000"/>
                </a:schemeClr>
              </a:solidFill>
              <a:latin typeface="Verdana" pitchFamily="34" charset="0"/>
              <a:ea typeface="Verdana" pitchFamily="34" charset="0"/>
              <a:cs typeface="Verdana" pitchFamily="34" charset="0"/>
            </a:endParaRPr>
          </a:p>
          <a:p>
            <a:pPr marL="285750" indent="-285750" algn="just" fontAlgn="auto">
              <a:spcAft>
                <a:spcPts val="0"/>
              </a:spcAft>
              <a:buFont typeface="Arial" charset="0"/>
              <a:buChar char="•"/>
              <a:defRPr/>
            </a:pPr>
            <a:r>
              <a:rPr lang="pt-BR" sz="1500" dirty="0">
                <a:solidFill>
                  <a:schemeClr val="tx1">
                    <a:lumMod val="75000"/>
                    <a:lumOff val="25000"/>
                  </a:schemeClr>
                </a:solidFill>
                <a:latin typeface="+mj-lt"/>
                <a:ea typeface="Verdana" pitchFamily="34" charset="0"/>
                <a:cs typeface="Verdana" pitchFamily="34" charset="0"/>
              </a:rPr>
              <a:t>Sistemas:</a:t>
            </a:r>
          </a:p>
          <a:p>
            <a:pPr marL="742950" lvl="1" indent="-285750" algn="just" fontAlgn="auto">
              <a:spcAft>
                <a:spcPts val="0"/>
              </a:spcAft>
              <a:buFont typeface="Wingdings" pitchFamily="2" charset="2"/>
              <a:buChar char="ü"/>
              <a:defRPr/>
            </a:pPr>
            <a:r>
              <a:rPr lang="pt-BR" sz="1500" dirty="0">
                <a:solidFill>
                  <a:schemeClr val="tx1">
                    <a:lumMod val="75000"/>
                    <a:lumOff val="25000"/>
                  </a:schemeClr>
                </a:solidFill>
                <a:latin typeface="+mj-lt"/>
                <a:ea typeface="Verdana" pitchFamily="34" charset="0"/>
                <a:cs typeface="Verdana" pitchFamily="34" charset="0"/>
              </a:rPr>
              <a:t>Demandas</a:t>
            </a:r>
          </a:p>
          <a:p>
            <a:pPr marL="742950" lvl="1" indent="-285750" algn="just" fontAlgn="auto">
              <a:spcAft>
                <a:spcPts val="0"/>
              </a:spcAft>
              <a:buFont typeface="Wingdings" pitchFamily="2" charset="2"/>
              <a:buChar char="ü"/>
              <a:defRPr/>
            </a:pPr>
            <a:r>
              <a:rPr lang="pt-BR" sz="1500" dirty="0">
                <a:solidFill>
                  <a:schemeClr val="tx1">
                    <a:lumMod val="75000"/>
                    <a:lumOff val="25000"/>
                  </a:schemeClr>
                </a:solidFill>
                <a:latin typeface="+mj-lt"/>
                <a:ea typeface="Verdana" pitchFamily="34" charset="0"/>
                <a:cs typeface="Verdana" pitchFamily="34" charset="0"/>
              </a:rPr>
              <a:t>Penalidades</a:t>
            </a:r>
          </a:p>
          <a:p>
            <a:pPr marL="742950" lvl="1" indent="-285750" algn="just" fontAlgn="auto">
              <a:spcAft>
                <a:spcPts val="0"/>
              </a:spcAft>
              <a:buFont typeface="Wingdings" pitchFamily="2" charset="2"/>
              <a:buChar char="ü"/>
              <a:defRPr/>
            </a:pPr>
            <a:r>
              <a:rPr lang="pt-BR" sz="1500" dirty="0">
                <a:solidFill>
                  <a:schemeClr val="tx1">
                    <a:lumMod val="75000"/>
                    <a:lumOff val="25000"/>
                  </a:schemeClr>
                </a:solidFill>
                <a:latin typeface="+mj-lt"/>
                <a:ea typeface="Verdana" pitchFamily="34" charset="0"/>
                <a:cs typeface="Verdana" pitchFamily="34" charset="0"/>
              </a:rPr>
              <a:t>Acompanhamento de Obras</a:t>
            </a:r>
          </a:p>
          <a:p>
            <a:pPr marL="285750" indent="-285750" algn="just" fontAlgn="auto">
              <a:spcAft>
                <a:spcPts val="0"/>
              </a:spcAft>
              <a:buFont typeface="Arial" charset="0"/>
              <a:buChar char="•"/>
              <a:defRPr/>
            </a:pPr>
            <a:r>
              <a:rPr lang="pt-BR" altLang="pt-BR" sz="1500" dirty="0" err="1">
                <a:solidFill>
                  <a:schemeClr val="tx1">
                    <a:lumMod val="75000"/>
                    <a:lumOff val="25000"/>
                  </a:schemeClr>
                </a:solidFill>
                <a:latin typeface="+mj-lt"/>
                <a:ea typeface="Verdana" pitchFamily="34" charset="0"/>
                <a:cs typeface="Verdana" pitchFamily="34" charset="0"/>
              </a:rPr>
              <a:t>Wi-FI</a:t>
            </a:r>
            <a:r>
              <a:rPr lang="pt-BR" altLang="pt-BR" sz="1500" dirty="0">
                <a:solidFill>
                  <a:schemeClr val="tx1">
                    <a:lumMod val="75000"/>
                    <a:lumOff val="25000"/>
                  </a:schemeClr>
                </a:solidFill>
                <a:latin typeface="+mj-lt"/>
                <a:ea typeface="Verdana" pitchFamily="34" charset="0"/>
                <a:cs typeface="Verdana" pitchFamily="34" charset="0"/>
              </a:rPr>
              <a:t> – comunicação com usuários</a:t>
            </a:r>
          </a:p>
          <a:p>
            <a:pPr marL="285750" indent="-285750" algn="just" fontAlgn="auto">
              <a:spcAft>
                <a:spcPts val="0"/>
              </a:spcAft>
              <a:buFont typeface="Arial" charset="0"/>
              <a:buChar char="•"/>
              <a:defRPr/>
            </a:pPr>
            <a:r>
              <a:rPr lang="pt-BR" altLang="pt-BR" sz="1500" dirty="0">
                <a:solidFill>
                  <a:schemeClr val="tx1">
                    <a:lumMod val="75000"/>
                    <a:lumOff val="25000"/>
                  </a:schemeClr>
                </a:solidFill>
                <a:latin typeface="+mj-lt"/>
                <a:ea typeface="Verdana" pitchFamily="34" charset="0"/>
                <a:cs typeface="Verdana" pitchFamily="34" charset="0"/>
              </a:rPr>
              <a:t>Monitoramento por câmeras inteligentes em 100% da Malha concedida</a:t>
            </a:r>
          </a:p>
        </p:txBody>
      </p:sp>
      <p:sp>
        <p:nvSpPr>
          <p:cNvPr id="5" name="Slide Number Placeholder 4"/>
          <p:cNvSpPr>
            <a:spLocks noGrp="1"/>
          </p:cNvSpPr>
          <p:nvPr>
            <p:ph type="sldNum" sz="quarter" idx="12"/>
          </p:nvPr>
        </p:nvSpPr>
        <p:spPr/>
        <p:txBody>
          <a:bodyPr/>
          <a:lstStyle/>
          <a:p>
            <a:pPr>
              <a:defRPr/>
            </a:pPr>
            <a:fld id="{55DA217D-EFB4-4827-95FF-554BF6CEC015}" type="slidenum">
              <a:rPr lang="es-ES"/>
              <a:pPr>
                <a:defRPr/>
              </a:pPr>
              <a:t>22</a:t>
            </a:fld>
            <a:endParaRPr lang="es-ES"/>
          </a:p>
        </p:txBody>
      </p:sp>
      <p:sp>
        <p:nvSpPr>
          <p:cNvPr id="29700" name="Retângulo 7"/>
          <p:cNvSpPr>
            <a:spLocks noChangeArrowheads="1"/>
          </p:cNvSpPr>
          <p:nvPr/>
        </p:nvSpPr>
        <p:spPr bwMode="auto">
          <a:xfrm>
            <a:off x="4284663" y="404813"/>
            <a:ext cx="467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r" eaLnBrk="1" hangingPunct="1">
              <a:buClr>
                <a:srgbClr val="034EA2"/>
              </a:buClr>
            </a:pPr>
            <a:r>
              <a:rPr lang="pt-BR" altLang="pt-BR">
                <a:solidFill>
                  <a:schemeClr val="tx2"/>
                </a:solidFill>
                <a:latin typeface="Verdana" pitchFamily="34" charset="0"/>
              </a:rPr>
              <a:t>PRINCIPAIS INOVAÇÕES: Contrato</a:t>
            </a:r>
          </a:p>
        </p:txBody>
      </p:sp>
      <p:cxnSp>
        <p:nvCxnSpPr>
          <p:cNvPr id="9" name="Conector reto 8"/>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Estrela de 5 pontas 1">
            <a:hlinkClick r:id="" action="ppaction://noaction"/>
          </p:cNvPr>
          <p:cNvSpPr/>
          <p:nvPr/>
        </p:nvSpPr>
        <p:spPr>
          <a:xfrm>
            <a:off x="8604250" y="5805488"/>
            <a:ext cx="457200" cy="3381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29704"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52B12033-14C2-4255-9F2A-78DA8F96D6FC}" type="slidenum">
              <a:rPr lang="es-ES" smtClean="0"/>
              <a:pPr>
                <a:defRPr/>
              </a:pPr>
              <a:t>23</a:t>
            </a:fld>
            <a:endParaRPr lang="es-ES"/>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772" name="Retângulo 5"/>
          <p:cNvSpPr>
            <a:spLocks noChangeArrowheads="1"/>
          </p:cNvSpPr>
          <p:nvPr/>
        </p:nvSpPr>
        <p:spPr bwMode="auto">
          <a:xfrm>
            <a:off x="4716463" y="260350"/>
            <a:ext cx="395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chemeClr val="tx2"/>
                </a:solidFill>
                <a:latin typeface="Verdana" pitchFamily="34" charset="0"/>
              </a:rPr>
              <a:t>Transporte Coletivo: </a:t>
            </a:r>
          </a:p>
          <a:p>
            <a:pPr algn="r" eaLnBrk="1" hangingPunct="1"/>
            <a:r>
              <a:rPr lang="pt-BR" altLang="pt-BR">
                <a:solidFill>
                  <a:schemeClr val="tx2"/>
                </a:solidFill>
                <a:latin typeface="Verdana" pitchFamily="34" charset="0"/>
              </a:rPr>
              <a:t>experiência e nova modelagem</a:t>
            </a:r>
            <a:endParaRPr lang="pt-BR" altLang="pt-BR">
              <a:latin typeface="Calibri" pitchFamily="34" charset="0"/>
            </a:endParaRPr>
          </a:p>
        </p:txBody>
      </p:sp>
      <p:sp>
        <p:nvSpPr>
          <p:cNvPr id="6" name="CaixaDeTexto 5"/>
          <p:cNvSpPr txBox="1"/>
          <p:nvPr/>
        </p:nvSpPr>
        <p:spPr>
          <a:xfrm>
            <a:off x="539750" y="1303338"/>
            <a:ext cx="8064500" cy="4384675"/>
          </a:xfrm>
          <a:prstGeom prst="rect">
            <a:avLst/>
          </a:prstGeom>
          <a:noFill/>
        </p:spPr>
        <p:txBody>
          <a:bodyPr>
            <a:spAutoFit/>
          </a:bodyPr>
          <a:lstStyle/>
          <a:p>
            <a:pPr>
              <a:buFont typeface="Arial" pitchFamily="34" charset="0"/>
              <a:buChar char="•"/>
              <a:defRPr/>
            </a:pPr>
            <a:r>
              <a:rPr lang="pt-BR" dirty="0">
                <a:solidFill>
                  <a:schemeClr val="tx2"/>
                </a:solidFill>
              </a:rPr>
              <a:t> </a:t>
            </a:r>
            <a:r>
              <a:rPr lang="pt-BR" sz="1400" b="1" dirty="0">
                <a:solidFill>
                  <a:schemeClr val="tx2"/>
                </a:solidFill>
                <a:latin typeface="Verdana" pitchFamily="34" charset="0"/>
                <a:ea typeface="Verdana" pitchFamily="34" charset="0"/>
                <a:cs typeface="Verdana" pitchFamily="34" charset="0"/>
              </a:rPr>
              <a:t>Atualmente:</a:t>
            </a:r>
          </a:p>
          <a:p>
            <a:pPr marL="0" lvl="1" algn="just">
              <a:defRPr/>
            </a:pPr>
            <a:r>
              <a:rPr lang="pt-BR" sz="1500" dirty="0">
                <a:solidFill>
                  <a:schemeClr val="tx1">
                    <a:lumMod val="75000"/>
                    <a:lumOff val="25000"/>
                  </a:schemeClr>
                </a:solidFill>
                <a:latin typeface="+mj-lt"/>
                <a:ea typeface="Verdana" pitchFamily="34" charset="0"/>
                <a:cs typeface="Verdana" pitchFamily="34" charset="0"/>
              </a:rPr>
              <a:t>- Permissões a título precário; multas irrisórias; baixa efetividade da regulação; muitos permissionários (pouca viabilidade econômico-financeira).</a:t>
            </a:r>
          </a:p>
          <a:p>
            <a:pPr>
              <a:defRPr/>
            </a:pPr>
            <a:endParaRPr lang="pt-BR" sz="1200" dirty="0">
              <a:solidFill>
                <a:schemeClr val="accent3"/>
              </a:solidFill>
              <a:latin typeface="Verdana" pitchFamily="34" charset="0"/>
              <a:ea typeface="Verdana" pitchFamily="34" charset="0"/>
              <a:cs typeface="Verdana" pitchFamily="34" charset="0"/>
            </a:endParaRPr>
          </a:p>
          <a:p>
            <a:pPr>
              <a:buFont typeface="Arial" pitchFamily="34" charset="0"/>
              <a:buChar char="•"/>
              <a:defRPr/>
            </a:pPr>
            <a:r>
              <a:rPr lang="pt-BR" dirty="0">
                <a:latin typeface="Verdana" pitchFamily="34" charset="0"/>
                <a:ea typeface="Verdana" pitchFamily="34" charset="0"/>
                <a:cs typeface="Verdana" pitchFamily="34" charset="0"/>
              </a:rPr>
              <a:t> </a:t>
            </a:r>
            <a:r>
              <a:rPr lang="pt-BR" sz="1400" b="1" dirty="0">
                <a:solidFill>
                  <a:schemeClr val="tx2"/>
                </a:solidFill>
                <a:latin typeface="Verdana" pitchFamily="34" charset="0"/>
                <a:ea typeface="Verdana" pitchFamily="34" charset="0"/>
                <a:cs typeface="Verdana" pitchFamily="34" charset="0"/>
              </a:rPr>
              <a:t>Modelagem Proposta:</a:t>
            </a:r>
          </a:p>
          <a:p>
            <a:pPr>
              <a:defRPr/>
            </a:pPr>
            <a:endParaRPr lang="pt-BR" sz="1600" b="1" dirty="0">
              <a:solidFill>
                <a:schemeClr val="tx1">
                  <a:lumMod val="75000"/>
                  <a:lumOff val="25000"/>
                </a:schemeClr>
              </a:solidFill>
              <a:latin typeface="Verdana" pitchFamily="34" charset="0"/>
              <a:ea typeface="Verdana" pitchFamily="34" charset="0"/>
              <a:cs typeface="Verdana" pitchFamily="34" charset="0"/>
            </a:endParaRPr>
          </a:p>
          <a:p>
            <a:pPr lvl="1">
              <a:buFontTx/>
              <a:buChar char="-"/>
              <a:defRPr/>
            </a:pPr>
            <a:r>
              <a:rPr lang="pt-BR" sz="1500" dirty="0">
                <a:solidFill>
                  <a:schemeClr val="tx1">
                    <a:lumMod val="75000"/>
                    <a:lumOff val="25000"/>
                  </a:schemeClr>
                </a:solidFill>
                <a:latin typeface="+mj-lt"/>
                <a:ea typeface="Verdana" pitchFamily="34" charset="0"/>
                <a:cs typeface="Verdana" pitchFamily="34" charset="0"/>
              </a:rPr>
              <a:t> Divisão do Estado em </a:t>
            </a:r>
            <a:r>
              <a:rPr lang="pt-BR" sz="1500" b="1" dirty="0">
                <a:solidFill>
                  <a:schemeClr val="tx1">
                    <a:lumMod val="75000"/>
                    <a:lumOff val="25000"/>
                  </a:schemeClr>
                </a:solidFill>
                <a:latin typeface="+mj-lt"/>
                <a:ea typeface="Verdana" pitchFamily="34" charset="0"/>
                <a:cs typeface="Verdana" pitchFamily="34" charset="0"/>
              </a:rPr>
              <a:t>5 Regiões</a:t>
            </a:r>
            <a:r>
              <a:rPr lang="pt-BR" sz="1500" dirty="0">
                <a:solidFill>
                  <a:schemeClr val="tx1">
                    <a:lumMod val="75000"/>
                    <a:lumOff val="25000"/>
                  </a:schemeClr>
                </a:solidFill>
                <a:latin typeface="+mj-lt"/>
                <a:ea typeface="Verdana" pitchFamily="34" charset="0"/>
                <a:cs typeface="Verdana" pitchFamily="34" charset="0"/>
              </a:rPr>
              <a:t>, cada uma com um concessionário. </a:t>
            </a:r>
          </a:p>
          <a:p>
            <a:pPr lvl="2">
              <a:defRPr/>
            </a:pPr>
            <a:endParaRPr lang="pt-BR" sz="1500" dirty="0">
              <a:solidFill>
                <a:schemeClr val="tx1">
                  <a:lumMod val="75000"/>
                  <a:lumOff val="25000"/>
                </a:schemeClr>
              </a:solidFill>
              <a:latin typeface="+mj-lt"/>
              <a:ea typeface="Verdana" pitchFamily="34" charset="0"/>
              <a:cs typeface="Verdana" pitchFamily="34" charset="0"/>
            </a:endParaRPr>
          </a:p>
          <a:p>
            <a:pPr lvl="2" algn="just">
              <a:spcAft>
                <a:spcPts val="600"/>
              </a:spcAft>
              <a:buFont typeface="Wingdings" pitchFamily="2" charset="2"/>
              <a:buChar char="v"/>
              <a:defRPr/>
            </a:pPr>
            <a:r>
              <a:rPr lang="pt-BR" sz="1500" dirty="0">
                <a:solidFill>
                  <a:schemeClr val="tx1">
                    <a:lumMod val="75000"/>
                    <a:lumOff val="25000"/>
                  </a:schemeClr>
                </a:solidFill>
                <a:latin typeface="+mj-lt"/>
                <a:ea typeface="Verdana" pitchFamily="34" charset="0"/>
                <a:cs typeface="Verdana" pitchFamily="34" charset="0"/>
              </a:rPr>
              <a:t> Ausência de restrição quanto à composição dos consórcios. Restrição apenas quanto à participação em mais de um consórcio para competir pela mesma região; </a:t>
            </a:r>
          </a:p>
          <a:p>
            <a:pPr lvl="2" algn="just">
              <a:spcAft>
                <a:spcPts val="600"/>
              </a:spcAft>
              <a:buFont typeface="Wingdings" pitchFamily="2" charset="2"/>
              <a:buChar char="v"/>
              <a:defRPr/>
            </a:pPr>
            <a:r>
              <a:rPr lang="pt-BR" sz="1500" dirty="0">
                <a:solidFill>
                  <a:schemeClr val="tx1">
                    <a:lumMod val="75000"/>
                    <a:lumOff val="25000"/>
                  </a:schemeClr>
                </a:solidFill>
                <a:latin typeface="+mj-lt"/>
                <a:ea typeface="Verdana" pitchFamily="34" charset="0"/>
                <a:cs typeface="Verdana" pitchFamily="34" charset="0"/>
              </a:rPr>
              <a:t> Possibilidade de apresentação de proposta em mais de uma região, em consórcios com mesma composição, ou não;</a:t>
            </a:r>
          </a:p>
          <a:p>
            <a:pPr lvl="2" algn="just">
              <a:spcAft>
                <a:spcPts val="600"/>
              </a:spcAft>
              <a:buFont typeface="Wingdings" pitchFamily="2" charset="2"/>
              <a:buChar char="v"/>
              <a:defRPr/>
            </a:pPr>
            <a:r>
              <a:rPr lang="pt-BR" sz="1500" dirty="0">
                <a:solidFill>
                  <a:schemeClr val="tx1">
                    <a:lumMod val="75000"/>
                    <a:lumOff val="25000"/>
                  </a:schemeClr>
                </a:solidFill>
                <a:latin typeface="+mj-lt"/>
                <a:ea typeface="Verdana" pitchFamily="34" charset="0"/>
                <a:cs typeface="Verdana" pitchFamily="34" charset="0"/>
              </a:rPr>
              <a:t> Linhas </a:t>
            </a:r>
            <a:r>
              <a:rPr lang="pt-BR" sz="1500" dirty="0" err="1">
                <a:solidFill>
                  <a:schemeClr val="tx1">
                    <a:lumMod val="75000"/>
                    <a:lumOff val="25000"/>
                  </a:schemeClr>
                </a:solidFill>
                <a:latin typeface="+mj-lt"/>
                <a:ea typeface="Verdana" pitchFamily="34" charset="0"/>
                <a:cs typeface="Verdana" pitchFamily="34" charset="0"/>
              </a:rPr>
              <a:t>inter-área</a:t>
            </a:r>
            <a:r>
              <a:rPr lang="pt-BR" sz="1500" dirty="0">
                <a:solidFill>
                  <a:schemeClr val="tx1">
                    <a:lumMod val="75000"/>
                    <a:lumOff val="25000"/>
                  </a:schemeClr>
                </a:solidFill>
                <a:latin typeface="+mj-lt"/>
                <a:ea typeface="Verdana" pitchFamily="34" charset="0"/>
                <a:cs typeface="Verdana" pitchFamily="34" charset="0"/>
              </a:rPr>
              <a:t> pré-definidas em Edital (evitar competição lesiva e garantir viabilidade de cada região);</a:t>
            </a:r>
          </a:p>
          <a:p>
            <a:pPr lvl="2" algn="just">
              <a:spcAft>
                <a:spcPts val="600"/>
              </a:spcAft>
              <a:buFont typeface="Wingdings" pitchFamily="2" charset="2"/>
              <a:buChar char="v"/>
              <a:defRPr/>
            </a:pPr>
            <a:r>
              <a:rPr lang="pt-BR" sz="1500" dirty="0">
                <a:solidFill>
                  <a:schemeClr val="tx1">
                    <a:lumMod val="75000"/>
                    <a:lumOff val="25000"/>
                  </a:schemeClr>
                </a:solidFill>
                <a:latin typeface="+mj-lt"/>
                <a:ea typeface="Verdana" pitchFamily="34" charset="0"/>
                <a:cs typeface="Verdana" pitchFamily="34" charset="0"/>
              </a:rPr>
              <a:t> Tarifas fixadas e reguladas pela ARTESP;</a:t>
            </a:r>
          </a:p>
          <a:p>
            <a:pPr lvl="2" algn="just">
              <a:spcAft>
                <a:spcPts val="600"/>
              </a:spcAft>
              <a:buFont typeface="Wingdings" pitchFamily="2" charset="2"/>
              <a:buChar char="v"/>
              <a:defRPr/>
            </a:pPr>
            <a:r>
              <a:rPr lang="pt-BR" sz="1500" dirty="0">
                <a:solidFill>
                  <a:schemeClr val="tx1">
                    <a:lumMod val="75000"/>
                    <a:lumOff val="25000"/>
                  </a:schemeClr>
                </a:solidFill>
                <a:latin typeface="+mj-lt"/>
                <a:ea typeface="Verdana" pitchFamily="34" charset="0"/>
                <a:cs typeface="Verdana" pitchFamily="34" charset="0"/>
              </a:rPr>
              <a:t> Possibilidade de geração de receitas acessórias, inclusive provenientes de arranjos com os Municípios (ligações dentro do Município).</a:t>
            </a:r>
            <a:endParaRPr lang="pt-BR" b="1" dirty="0">
              <a:solidFill>
                <a:schemeClr val="tx2"/>
              </a:solidFill>
            </a:endParaRPr>
          </a:p>
        </p:txBody>
      </p:sp>
      <p:pic>
        <p:nvPicPr>
          <p:cNvPr id="32774"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5F25370-5A3F-4256-9D96-205C7377A4DE}" type="slidenum">
              <a:rPr lang="es-ES" smtClean="0"/>
              <a:pPr>
                <a:defRPr/>
              </a:pPr>
              <a:t>24</a:t>
            </a:fld>
            <a:endParaRPr lang="es-ES"/>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796" name="Retângulo 5"/>
          <p:cNvSpPr>
            <a:spLocks noChangeArrowheads="1"/>
          </p:cNvSpPr>
          <p:nvPr/>
        </p:nvSpPr>
        <p:spPr bwMode="auto">
          <a:xfrm>
            <a:off x="4716463" y="260350"/>
            <a:ext cx="395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chemeClr val="tx2"/>
                </a:solidFill>
                <a:latin typeface="Verdana" pitchFamily="34" charset="0"/>
              </a:rPr>
              <a:t>Transporte Coletivo: </a:t>
            </a:r>
          </a:p>
          <a:p>
            <a:pPr algn="r" eaLnBrk="1" hangingPunct="1"/>
            <a:r>
              <a:rPr lang="pt-BR" altLang="pt-BR">
                <a:solidFill>
                  <a:schemeClr val="tx2"/>
                </a:solidFill>
                <a:latin typeface="Verdana" pitchFamily="34" charset="0"/>
              </a:rPr>
              <a:t>experiência e nova modelagem</a:t>
            </a:r>
            <a:endParaRPr lang="pt-BR" altLang="pt-BR">
              <a:latin typeface="Calibri" pitchFamily="34" charset="0"/>
            </a:endParaRPr>
          </a:p>
        </p:txBody>
      </p:sp>
      <p:pic>
        <p:nvPicPr>
          <p:cNvPr id="33797" name="Picture 3"/>
          <p:cNvPicPr>
            <a:picLocks noChangeAspect="1" noChangeArrowheads="1"/>
          </p:cNvPicPr>
          <p:nvPr/>
        </p:nvPicPr>
        <p:blipFill>
          <a:blip r:embed="rId2">
            <a:extLst>
              <a:ext uri="{28A0092B-C50C-407E-A947-70E740481C1C}">
                <a14:useLocalDpi xmlns:a14="http://schemas.microsoft.com/office/drawing/2010/main" val="0"/>
              </a:ext>
            </a:extLst>
          </a:blip>
          <a:srcRect l="835" t="4166" r="1250" b="4170"/>
          <a:stretch>
            <a:fillRect/>
          </a:stretch>
        </p:blipFill>
        <p:spPr bwMode="auto">
          <a:xfrm>
            <a:off x="1042988" y="1439863"/>
            <a:ext cx="7273925"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L:\Logomarcas\SECRETARIA_GOVERNO\SECRETARIA_GOVERNO\HORIZONTAL\PRETO\GOVERNO_H_PR.jpg"/>
          <p:cNvPicPr>
            <a:picLocks noChangeAspect="1" noChangeArrowheads="1"/>
          </p:cNvPicPr>
          <p:nvPr/>
        </p:nvPicPr>
        <p:blipFill>
          <a:blip r:embed="rId3"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97AD911F-313B-4158-9CF4-311290FACB75}" type="slidenum">
              <a:rPr lang="es-ES" smtClean="0"/>
              <a:pPr>
                <a:defRPr/>
              </a:pPr>
              <a:t>25</a:t>
            </a:fld>
            <a:endParaRPr lang="es-ES"/>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820" name="Retângulo 5"/>
          <p:cNvSpPr>
            <a:spLocks noChangeArrowheads="1"/>
          </p:cNvSpPr>
          <p:nvPr/>
        </p:nvSpPr>
        <p:spPr bwMode="auto">
          <a:xfrm>
            <a:off x="4716463" y="260350"/>
            <a:ext cx="395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chemeClr val="tx2"/>
                </a:solidFill>
                <a:latin typeface="Verdana" pitchFamily="34" charset="0"/>
              </a:rPr>
              <a:t>Aeroportos Regionais: </a:t>
            </a:r>
          </a:p>
          <a:p>
            <a:pPr algn="r" eaLnBrk="1" hangingPunct="1"/>
            <a:r>
              <a:rPr lang="pt-BR" altLang="pt-BR">
                <a:solidFill>
                  <a:schemeClr val="tx2"/>
                </a:solidFill>
                <a:latin typeface="Verdana" pitchFamily="34" charset="0"/>
              </a:rPr>
              <a:t>desafios</a:t>
            </a:r>
            <a:endParaRPr lang="pt-BR" altLang="pt-BR">
              <a:latin typeface="Calibri" pitchFamily="34" charset="0"/>
            </a:endParaRPr>
          </a:p>
        </p:txBody>
      </p:sp>
      <p:sp>
        <p:nvSpPr>
          <p:cNvPr id="6" name="CaixaDeTexto 5"/>
          <p:cNvSpPr txBox="1"/>
          <p:nvPr/>
        </p:nvSpPr>
        <p:spPr>
          <a:xfrm>
            <a:off x="539750" y="1341438"/>
            <a:ext cx="8064500" cy="4570412"/>
          </a:xfrm>
          <a:prstGeom prst="rect">
            <a:avLst/>
          </a:prstGeom>
          <a:noFill/>
        </p:spPr>
        <p:txBody>
          <a:bodyPr>
            <a:spAutoFit/>
          </a:bodyPr>
          <a:lstStyle/>
          <a:p>
            <a:pPr marL="0" lvl="1" algn="just">
              <a:spcAft>
                <a:spcPts val="600"/>
              </a:spcAft>
              <a:buFontTx/>
              <a:buChar char="-"/>
              <a:defRPr/>
            </a:pPr>
            <a:r>
              <a:rPr lang="pt-BR" sz="1500" dirty="0">
                <a:solidFill>
                  <a:schemeClr val="tx1">
                    <a:lumMod val="75000"/>
                    <a:lumOff val="25000"/>
                  </a:schemeClr>
                </a:solidFill>
                <a:latin typeface="+mj-lt"/>
                <a:ea typeface="Verdana" pitchFamily="34" charset="0"/>
                <a:cs typeface="Verdana" pitchFamily="34" charset="0"/>
              </a:rPr>
              <a:t> Estado de São Paulo, representado pelo DAESP, firmou, com a União, Convênio de Delegação para a exploração de aeroportos regionais;</a:t>
            </a:r>
          </a:p>
          <a:p>
            <a:pPr marL="0" lvl="1" algn="just">
              <a:spcAft>
                <a:spcPts val="600"/>
              </a:spcAft>
              <a:buFontTx/>
              <a:buChar char="-"/>
              <a:defRPr/>
            </a:pPr>
            <a:r>
              <a:rPr lang="pt-BR" sz="1500" dirty="0">
                <a:solidFill>
                  <a:schemeClr val="tx1">
                    <a:lumMod val="75000"/>
                    <a:lumOff val="25000"/>
                  </a:schemeClr>
                </a:solidFill>
                <a:latin typeface="+mj-lt"/>
                <a:ea typeface="Verdana" pitchFamily="34" charset="0"/>
                <a:cs typeface="Verdana" pitchFamily="34" charset="0"/>
              </a:rPr>
              <a:t> Regulação tarifária (hoje alterada) era rígida, determinada pela ANAC;</a:t>
            </a:r>
          </a:p>
          <a:p>
            <a:pPr marL="0" lvl="1" algn="just">
              <a:spcAft>
                <a:spcPts val="600"/>
              </a:spcAft>
              <a:buFontTx/>
              <a:buChar char="-"/>
              <a:defRPr/>
            </a:pPr>
            <a:r>
              <a:rPr lang="pt-BR" sz="1500" dirty="0">
                <a:solidFill>
                  <a:schemeClr val="tx1">
                    <a:lumMod val="75000"/>
                    <a:lumOff val="25000"/>
                  </a:schemeClr>
                </a:solidFill>
                <a:latin typeface="+mj-lt"/>
                <a:ea typeface="Verdana" pitchFamily="34" charset="0"/>
                <a:cs typeface="Verdana" pitchFamily="34" charset="0"/>
              </a:rPr>
              <a:t> Previsão nos Convênio de exploração mediante concessão, desde que com prévia anuência da SAC.</a:t>
            </a:r>
          </a:p>
          <a:p>
            <a:pPr>
              <a:defRPr/>
            </a:pPr>
            <a:endParaRPr lang="pt-BR" sz="1200" dirty="0">
              <a:solidFill>
                <a:schemeClr val="accent3"/>
              </a:solidFill>
              <a:latin typeface="Verdana" pitchFamily="34" charset="0"/>
              <a:ea typeface="Verdana" pitchFamily="34" charset="0"/>
              <a:cs typeface="Verdana" pitchFamily="34" charset="0"/>
            </a:endParaRPr>
          </a:p>
          <a:p>
            <a:pPr>
              <a:buFont typeface="Arial" pitchFamily="34" charset="0"/>
              <a:buChar char="•"/>
              <a:defRPr/>
            </a:pPr>
            <a:r>
              <a:rPr lang="pt-BR" dirty="0">
                <a:latin typeface="Verdana" pitchFamily="34" charset="0"/>
                <a:ea typeface="Verdana" pitchFamily="34" charset="0"/>
                <a:cs typeface="Verdana" pitchFamily="34" charset="0"/>
              </a:rPr>
              <a:t> </a:t>
            </a:r>
            <a:r>
              <a:rPr lang="pt-BR" sz="1400" b="1" dirty="0">
                <a:solidFill>
                  <a:schemeClr val="tx2"/>
                </a:solidFill>
                <a:latin typeface="Verdana" pitchFamily="34" charset="0"/>
                <a:ea typeface="Verdana" pitchFamily="34" charset="0"/>
                <a:cs typeface="Verdana" pitchFamily="34" charset="0"/>
              </a:rPr>
              <a:t>Modelagem Proposta:</a:t>
            </a:r>
          </a:p>
          <a:p>
            <a:pPr>
              <a:defRPr/>
            </a:pPr>
            <a:endParaRPr lang="pt-BR" sz="1400" b="1" dirty="0">
              <a:solidFill>
                <a:schemeClr val="tx2"/>
              </a:solidFill>
              <a:latin typeface="Verdana" pitchFamily="34" charset="0"/>
              <a:ea typeface="Verdana" pitchFamily="34" charset="0"/>
              <a:cs typeface="Verdana" pitchFamily="34" charset="0"/>
            </a:endParaRPr>
          </a:p>
          <a:p>
            <a:pPr lvl="1">
              <a:buFontTx/>
              <a:buChar char="-"/>
              <a:defRPr/>
            </a:pPr>
            <a:r>
              <a:rPr lang="pt-BR" sz="1500" dirty="0">
                <a:latin typeface="+mj-lt"/>
                <a:ea typeface="Verdana" pitchFamily="34" charset="0"/>
                <a:cs typeface="Verdana" pitchFamily="34" charset="0"/>
              </a:rPr>
              <a:t> </a:t>
            </a:r>
            <a:r>
              <a:rPr lang="pt-BR" sz="1500" dirty="0">
                <a:solidFill>
                  <a:schemeClr val="tx1">
                    <a:lumMod val="75000"/>
                    <a:lumOff val="25000"/>
                  </a:schemeClr>
                </a:solidFill>
                <a:latin typeface="+mj-lt"/>
                <a:ea typeface="Verdana" pitchFamily="34" charset="0"/>
                <a:cs typeface="Verdana" pitchFamily="34" charset="0"/>
              </a:rPr>
              <a:t>Lote de 5 aeroportos, com vocação para aviação executiva. </a:t>
            </a:r>
          </a:p>
          <a:p>
            <a:pPr lvl="2">
              <a:defRPr/>
            </a:pPr>
            <a:endParaRPr lang="pt-BR" sz="1500" dirty="0">
              <a:solidFill>
                <a:schemeClr val="tx1">
                  <a:lumMod val="75000"/>
                  <a:lumOff val="25000"/>
                </a:schemeClr>
              </a:solidFill>
              <a:latin typeface="+mj-lt"/>
              <a:ea typeface="Verdana" pitchFamily="34" charset="0"/>
              <a:cs typeface="Verdana" pitchFamily="34" charset="0"/>
            </a:endParaRPr>
          </a:p>
          <a:p>
            <a:pPr lvl="2" algn="just">
              <a:spcAft>
                <a:spcPts val="600"/>
              </a:spcAft>
              <a:buFont typeface="Wingdings" pitchFamily="2" charset="2"/>
              <a:buChar char="v"/>
              <a:defRPr/>
            </a:pPr>
            <a:r>
              <a:rPr lang="pt-BR" sz="1500" dirty="0">
                <a:solidFill>
                  <a:schemeClr val="tx1">
                    <a:lumMod val="75000"/>
                    <a:lumOff val="25000"/>
                  </a:schemeClr>
                </a:solidFill>
                <a:latin typeface="+mj-lt"/>
                <a:ea typeface="Verdana" pitchFamily="34" charset="0"/>
                <a:cs typeface="Verdana" pitchFamily="34" charset="0"/>
              </a:rPr>
              <a:t> Receitas predominantemente </a:t>
            </a:r>
            <a:r>
              <a:rPr lang="pt-BR" sz="1500" dirty="0" err="1">
                <a:solidFill>
                  <a:schemeClr val="tx1">
                    <a:lumMod val="75000"/>
                    <a:lumOff val="25000"/>
                  </a:schemeClr>
                </a:solidFill>
                <a:latin typeface="+mj-lt"/>
                <a:ea typeface="Verdana" pitchFamily="34" charset="0"/>
                <a:cs typeface="Verdana" pitchFamily="34" charset="0"/>
              </a:rPr>
              <a:t>não-aeroportuárias</a:t>
            </a:r>
            <a:r>
              <a:rPr lang="pt-BR" sz="1500" dirty="0">
                <a:solidFill>
                  <a:schemeClr val="tx1">
                    <a:lumMod val="75000"/>
                    <a:lumOff val="25000"/>
                  </a:schemeClr>
                </a:solidFill>
                <a:latin typeface="+mj-lt"/>
                <a:ea typeface="Verdana" pitchFamily="34" charset="0"/>
                <a:cs typeface="Verdana" pitchFamily="34" charset="0"/>
              </a:rPr>
              <a:t>;</a:t>
            </a:r>
          </a:p>
          <a:p>
            <a:pPr lvl="2" algn="just">
              <a:spcAft>
                <a:spcPts val="600"/>
              </a:spcAft>
              <a:buFont typeface="Wingdings" pitchFamily="2" charset="2"/>
              <a:buChar char="v"/>
              <a:defRPr/>
            </a:pPr>
            <a:r>
              <a:rPr lang="pt-BR" sz="1500" dirty="0">
                <a:solidFill>
                  <a:schemeClr val="tx1">
                    <a:lumMod val="75000"/>
                    <a:lumOff val="25000"/>
                  </a:schemeClr>
                </a:solidFill>
                <a:latin typeface="+mj-lt"/>
                <a:ea typeface="Verdana" pitchFamily="34" charset="0"/>
                <a:cs typeface="Verdana" pitchFamily="34" charset="0"/>
              </a:rPr>
              <a:t> Regras de tarifa pré estabelecidas em contrato, com previsões de reequilíbrio (somente possíveis tais previsões com a mudança da regulação da ANAC às vésperas da publicação);</a:t>
            </a:r>
          </a:p>
          <a:p>
            <a:pPr lvl="2" algn="just">
              <a:spcAft>
                <a:spcPts val="600"/>
              </a:spcAft>
              <a:buFont typeface="Wingdings" pitchFamily="2" charset="2"/>
              <a:buChar char="v"/>
              <a:defRPr/>
            </a:pPr>
            <a:r>
              <a:rPr lang="pt-BR" sz="1500" dirty="0">
                <a:solidFill>
                  <a:schemeClr val="tx1">
                    <a:lumMod val="75000"/>
                    <a:lumOff val="25000"/>
                  </a:schemeClr>
                </a:solidFill>
                <a:latin typeface="+mj-lt"/>
                <a:ea typeface="Verdana" pitchFamily="34" charset="0"/>
                <a:cs typeface="Verdana" pitchFamily="34" charset="0"/>
              </a:rPr>
              <a:t> Minutas muito similares às publicadas pelo Governo Federal, na primeira rodada de Concessões;</a:t>
            </a:r>
          </a:p>
          <a:p>
            <a:pPr lvl="2" algn="just">
              <a:spcAft>
                <a:spcPts val="600"/>
              </a:spcAft>
              <a:buFont typeface="Wingdings" pitchFamily="2" charset="2"/>
              <a:buChar char="v"/>
              <a:defRPr/>
            </a:pPr>
            <a:r>
              <a:rPr lang="pt-BR" sz="1500" dirty="0">
                <a:solidFill>
                  <a:schemeClr val="tx1">
                    <a:lumMod val="75000"/>
                    <a:lumOff val="25000"/>
                  </a:schemeClr>
                </a:solidFill>
                <a:latin typeface="+mj-lt"/>
                <a:ea typeface="Verdana" pitchFamily="34" charset="0"/>
                <a:cs typeface="Verdana" pitchFamily="34" charset="0"/>
              </a:rPr>
              <a:t> Regulação da Concessão: DAESP / ARTESP (Convênio).</a:t>
            </a:r>
          </a:p>
          <a:p>
            <a:pPr lvl="2">
              <a:spcAft>
                <a:spcPts val="600"/>
              </a:spcAft>
              <a:defRPr/>
            </a:pPr>
            <a:endParaRPr lang="pt-BR" sz="1300" dirty="0">
              <a:latin typeface="Verdana" pitchFamily="34" charset="0"/>
              <a:ea typeface="Verdana" pitchFamily="34" charset="0"/>
              <a:cs typeface="Verdana" pitchFamily="34" charset="0"/>
            </a:endParaRPr>
          </a:p>
          <a:p>
            <a:pPr lvl="2">
              <a:spcAft>
                <a:spcPts val="600"/>
              </a:spcAft>
              <a:defRPr/>
            </a:pPr>
            <a:r>
              <a:rPr lang="pt-BR" sz="1400" b="1" dirty="0">
                <a:solidFill>
                  <a:schemeClr val="tx2"/>
                </a:solidFill>
                <a:latin typeface="Verdana" pitchFamily="34" charset="0"/>
                <a:ea typeface="Verdana" pitchFamily="34" charset="0"/>
                <a:cs typeface="Verdana" pitchFamily="34" charset="0"/>
              </a:rPr>
              <a:t>Estudos de viabilidade de novos lotes para concessão</a:t>
            </a:r>
            <a:endParaRPr lang="pt-BR" b="1" dirty="0">
              <a:solidFill>
                <a:schemeClr val="tx2"/>
              </a:solidFill>
            </a:endParaRPr>
          </a:p>
        </p:txBody>
      </p:sp>
      <p:pic>
        <p:nvPicPr>
          <p:cNvPr id="34822"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1" descr="J:\Comunicacoes\Banco de Imagens\2015\Tamoios - Fotos\alta resolução - parte 1\0108.jpg"/>
          <p:cNvPicPr>
            <a:picLocks noChangeAspect="1" noChangeArrowheads="1"/>
          </p:cNvPicPr>
          <p:nvPr/>
        </p:nvPicPr>
        <p:blipFill>
          <a:blip r:embed="rId3">
            <a:extLst>
              <a:ext uri="{28A0092B-C50C-407E-A947-70E740481C1C}">
                <a14:useLocalDpi xmlns:a14="http://schemas.microsoft.com/office/drawing/2010/main" val="0"/>
              </a:ext>
            </a:extLst>
          </a:blip>
          <a:srcRect l="12927" b="6728"/>
          <a:stretch>
            <a:fillRect/>
          </a:stretch>
        </p:blipFill>
        <p:spPr bwMode="auto">
          <a:xfrm>
            <a:off x="0" y="-26988"/>
            <a:ext cx="9180513"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6 CuadroTexto"/>
          <p:cNvSpPr txBox="1">
            <a:spLocks noChangeArrowheads="1"/>
          </p:cNvSpPr>
          <p:nvPr/>
        </p:nvSpPr>
        <p:spPr bwMode="auto">
          <a:xfrm>
            <a:off x="1601788" y="2852738"/>
            <a:ext cx="5994400" cy="1077912"/>
          </a:xfrm>
          <a:prstGeom prst="rect">
            <a:avLst/>
          </a:prstGeom>
          <a:noFill/>
          <a:ln w="9525">
            <a:noFill/>
            <a:miter lim="800000"/>
            <a:headEnd/>
            <a:tailEnd/>
          </a:ln>
        </p:spPr>
        <p:txBody>
          <a:bodyPr>
            <a:spAutoFit/>
          </a:bodyPr>
          <a:lstStyle/>
          <a:p>
            <a:pPr algn="ctr">
              <a:defRPr/>
            </a:pPr>
            <a:r>
              <a:rPr lang="pt-BR" altLang="pt-BR" sz="3600" b="1" dirty="0">
                <a:solidFill>
                  <a:schemeClr val="bg1"/>
                </a:solidFill>
                <a:effectLst>
                  <a:outerShdw blurRad="38100" dist="38100" dir="2700000" algn="tl">
                    <a:srgbClr val="000000">
                      <a:alpha val="43137"/>
                    </a:srgbClr>
                  </a:outerShdw>
                </a:effectLst>
              </a:rPr>
              <a:t>Obrigada.</a:t>
            </a:r>
          </a:p>
          <a:p>
            <a:pPr algn="ctr">
              <a:defRPr/>
            </a:pPr>
            <a:r>
              <a:rPr lang="pt-BR" altLang="pt-BR" sz="2800" b="1" dirty="0">
                <a:solidFill>
                  <a:schemeClr val="bg1"/>
                </a:solidFill>
                <a:effectLst>
                  <a:outerShdw blurRad="38100" dist="38100" dir="2700000" algn="tl">
                    <a:srgbClr val="000000">
                      <a:alpha val="43137"/>
                    </a:srgbClr>
                  </a:outerShdw>
                </a:effectLst>
              </a:rPr>
              <a:t>renatadantas@artesp.sp.gov.br</a:t>
            </a:r>
            <a:endParaRPr lang="en-US" altLang="pt-BR" sz="2800" b="1" dirty="0">
              <a:solidFill>
                <a:schemeClr val="bg1"/>
              </a:solidFill>
              <a:effectLst>
                <a:outerShdw blurRad="38100" dist="38100" dir="2700000" algn="tl">
                  <a:srgbClr val="000000">
                    <a:alpha val="43137"/>
                  </a:srgbClr>
                </a:outerShdw>
              </a:effectLst>
            </a:endParaRPr>
          </a:p>
        </p:txBody>
      </p:sp>
      <p:pic>
        <p:nvPicPr>
          <p:cNvPr id="35844" name="Picture 15" descr="Z:\IFC\LOGOTIPOS\ARTESP VETOR\logo-artes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359525"/>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CaixaDeTexto 15"/>
          <p:cNvSpPr txBox="1">
            <a:spLocks noChangeArrowheads="1"/>
          </p:cNvSpPr>
          <p:nvPr/>
        </p:nvSpPr>
        <p:spPr bwMode="auto">
          <a:xfrm>
            <a:off x="0" y="6453188"/>
            <a:ext cx="2051050" cy="307975"/>
          </a:xfrm>
          <a:prstGeom prst="rect">
            <a:avLst/>
          </a:prstGeom>
          <a:noFill/>
          <a:ln w="9525">
            <a:noFill/>
            <a:miter lim="800000"/>
            <a:headEnd/>
            <a:tailEnd/>
          </a:ln>
        </p:spPr>
        <p:txBody>
          <a:bodyPr>
            <a:spAutoFit/>
          </a:bodyPr>
          <a:lstStyle/>
          <a:p>
            <a:pPr>
              <a:defRPr/>
            </a:pPr>
            <a:r>
              <a:rPr lang="pt-BR" sz="1400" b="1" dirty="0">
                <a:solidFill>
                  <a:schemeClr val="bg1"/>
                </a:solidFill>
                <a:effectLst>
                  <a:outerShdw blurRad="38100" dist="38100" dir="2700000" algn="tl">
                    <a:srgbClr val="000000">
                      <a:alpha val="43137"/>
                    </a:srgbClr>
                  </a:outerShdw>
                </a:effectLst>
              </a:rPr>
              <a:t>Rodovia dos Tamoios</a:t>
            </a:r>
          </a:p>
        </p:txBody>
      </p:sp>
      <p:pic>
        <p:nvPicPr>
          <p:cNvPr id="35846" name="Picture 14" descr="C:\Users\elizabeth\Downloads\18236563_1425931634111022_1622979758_o.png"/>
          <p:cNvPicPr>
            <a:picLocks noChangeAspect="1" noChangeArrowheads="1"/>
          </p:cNvPicPr>
          <p:nvPr/>
        </p:nvPicPr>
        <p:blipFill>
          <a:blip r:embed="rId5">
            <a:extLst>
              <a:ext uri="{28A0092B-C50C-407E-A947-70E740481C1C}">
                <a14:useLocalDpi xmlns:a14="http://schemas.microsoft.com/office/drawing/2010/main" val="0"/>
              </a:ext>
            </a:extLst>
          </a:blip>
          <a:srcRect l="20847" t="32249" r="13519" b="33485"/>
          <a:stretch>
            <a:fillRect/>
          </a:stretch>
        </p:blipFill>
        <p:spPr bwMode="auto">
          <a:xfrm>
            <a:off x="6696075" y="5932488"/>
            <a:ext cx="244792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A80BC676-EE01-4F52-816B-8736067D9E37}" type="slidenum">
              <a:rPr lang="es-ES" smtClean="0"/>
              <a:pPr>
                <a:defRPr/>
              </a:pPr>
              <a:t>3</a:t>
            </a:fld>
            <a:endParaRPr lang="es-ES"/>
          </a:p>
        </p:txBody>
      </p:sp>
      <p:sp>
        <p:nvSpPr>
          <p:cNvPr id="3" name="Content Placeholder 2"/>
          <p:cNvSpPr txBox="1">
            <a:spLocks/>
          </p:cNvSpPr>
          <p:nvPr/>
        </p:nvSpPr>
        <p:spPr>
          <a:xfrm>
            <a:off x="846138" y="1214438"/>
            <a:ext cx="7678737" cy="4518025"/>
          </a:xfrm>
          <a:prstGeom prst="rect">
            <a:avLst/>
          </a:prstGeom>
        </p:spPr>
        <p:txBody>
          <a:bodyPr/>
          <a:lstStyle/>
          <a:p>
            <a:pPr marL="342900" indent="-342900" algn="just" eaLnBrk="0" hangingPunct="0">
              <a:spcBef>
                <a:spcPct val="20000"/>
              </a:spcBef>
              <a:buFont typeface="Arial" charset="0"/>
              <a:buChar char="•"/>
              <a:defRPr/>
            </a:pPr>
            <a:r>
              <a:rPr lang="pt-BR" altLang="pt-BR" sz="1400" noProof="1">
                <a:solidFill>
                  <a:schemeClr val="tx1">
                    <a:lumMod val="75000"/>
                    <a:lumOff val="25000"/>
                  </a:schemeClr>
                </a:solidFill>
                <a:latin typeface="Verdana" pitchFamily="34" charset="0"/>
              </a:rPr>
              <a:t>Criada pela Lei Complementar nº 914, de 14/01/2002, e regulamentada pelo Decreto Estadual nº 46.708, de 22/04/2002.</a:t>
            </a:r>
          </a:p>
          <a:p>
            <a:pPr marL="342900" indent="-342900" algn="just" eaLnBrk="0" hangingPunct="0">
              <a:spcBef>
                <a:spcPct val="20000"/>
              </a:spcBef>
              <a:defRPr/>
            </a:pPr>
            <a:r>
              <a:rPr lang="pt-BR" altLang="pt-BR" sz="1400" noProof="1">
                <a:solidFill>
                  <a:schemeClr val="tx1">
                    <a:lumMod val="75000"/>
                    <a:lumOff val="25000"/>
                  </a:schemeClr>
                </a:solidFill>
                <a:latin typeface="Verdana" pitchFamily="34" charset="0"/>
              </a:rPr>
              <a:t>	</a:t>
            </a:r>
            <a:r>
              <a:rPr lang="pt-BR" altLang="pt-BR" sz="1400" dirty="0">
                <a:solidFill>
                  <a:schemeClr val="tx1">
                    <a:lumMod val="75000"/>
                    <a:lumOff val="25000"/>
                  </a:schemeClr>
                </a:solidFill>
                <a:latin typeface="Verdana" pitchFamily="34" charset="0"/>
              </a:rPr>
              <a:t>Regula e fiscaliza o Serviço de Transporte Intermunicipal de Passageiros, serviços aeroportuários (regionais) concedidos e o Programa de Concessões Rodoviárias do Estado de São Paulo.</a:t>
            </a:r>
          </a:p>
          <a:p>
            <a:pPr marL="342900" indent="-342900" algn="just" eaLnBrk="0" hangingPunct="0">
              <a:spcBef>
                <a:spcPct val="20000"/>
              </a:spcBef>
              <a:buFont typeface="Arial" charset="0"/>
              <a:buChar char="•"/>
              <a:defRPr/>
            </a:pPr>
            <a:endParaRPr lang="pt-BR" altLang="pt-BR" sz="1400" dirty="0">
              <a:latin typeface="Verdana" pitchFamily="34" charset="0"/>
            </a:endParaRPr>
          </a:p>
          <a:p>
            <a:pPr marL="342900" indent="-342900" algn="just" eaLnBrk="0" hangingPunct="0">
              <a:spcBef>
                <a:spcPct val="20000"/>
              </a:spcBef>
              <a:buFont typeface="Arial" charset="0"/>
              <a:buChar char="•"/>
              <a:defRPr/>
            </a:pPr>
            <a:r>
              <a:rPr lang="pt-BR" altLang="pt-BR" sz="1400" b="1" noProof="1">
                <a:solidFill>
                  <a:schemeClr val="tx2"/>
                </a:solidFill>
                <a:latin typeface="Verdana" pitchFamily="34" charset="0"/>
              </a:rPr>
              <a:t>Composição</a:t>
            </a:r>
            <a:r>
              <a:rPr lang="pt-BR" altLang="pt-BR" sz="1400" noProof="1">
                <a:latin typeface="Verdana" pitchFamily="34" charset="0"/>
              </a:rPr>
              <a:t>: </a:t>
            </a:r>
            <a:r>
              <a:rPr lang="pt-BR" altLang="pt-BR" sz="1400" noProof="1">
                <a:solidFill>
                  <a:schemeClr val="tx1">
                    <a:lumMod val="75000"/>
                    <a:lumOff val="25000"/>
                  </a:schemeClr>
                </a:solidFill>
                <a:latin typeface="Verdana" pitchFamily="34" charset="0"/>
              </a:rPr>
              <a:t>Diretoria Geral, Diretoria de Assuntos Institucionais, Diretoria de Operações, Diretoria de Investimentos, Diretoria de Controle Econômico e Financeiro, Diretoria de Procedimentos e Logistica - (Conselho Diretor) // Consultoria Jurídica (PGE/SP) // Ouvidoria // Conselho Consultivo.</a:t>
            </a:r>
          </a:p>
          <a:p>
            <a:pPr marL="342900" indent="-342900" eaLnBrk="0" hangingPunct="0">
              <a:spcBef>
                <a:spcPct val="20000"/>
              </a:spcBef>
              <a:buFont typeface="Arial" charset="0"/>
              <a:buChar char="•"/>
              <a:defRPr/>
            </a:pPr>
            <a:endParaRPr lang="pt-BR" altLang="pt-BR" sz="1400" dirty="0">
              <a:latin typeface="Verdana" pitchFamily="34" charset="0"/>
            </a:endParaRPr>
          </a:p>
          <a:p>
            <a:pPr marL="342900" indent="-342900" eaLnBrk="0" hangingPunct="0">
              <a:spcBef>
                <a:spcPct val="20000"/>
              </a:spcBef>
              <a:buFont typeface="Arial" charset="0"/>
              <a:buChar char="•"/>
              <a:defRPr/>
            </a:pPr>
            <a:r>
              <a:rPr lang="pt-BR" altLang="pt-BR" sz="1400" b="1" dirty="0">
                <a:solidFill>
                  <a:schemeClr val="tx2"/>
                </a:solidFill>
                <a:latin typeface="Verdana" pitchFamily="34" charset="0"/>
              </a:rPr>
              <a:t>Atribuições</a:t>
            </a:r>
            <a:r>
              <a:rPr lang="pt-BR" altLang="pt-BR" sz="1400" dirty="0">
                <a:latin typeface="Verdana" pitchFamily="34" charset="0"/>
              </a:rPr>
              <a:t>:</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Implementar a Política Estadual de Transportes; </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Exercer poder regulador; </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Elaborar modelos de concessões, permissões e autorizações; </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Garantir a prestação de serviços adequados; </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Zelar pela preservação do equilíbrio econômico-financeiro dos contratos; </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Estimular melhoria da prestação dos serviços públicos de transporte.</a:t>
            </a:r>
          </a:p>
          <a:p>
            <a:pPr marL="742950" lvl="1" indent="-285750" eaLnBrk="0" hangingPunct="0">
              <a:spcBef>
                <a:spcPct val="20000"/>
              </a:spcBef>
              <a:buClr>
                <a:schemeClr val="tx1">
                  <a:lumMod val="95000"/>
                  <a:lumOff val="5000"/>
                </a:schemeClr>
              </a:buClr>
              <a:buFont typeface="Arial" charset="0"/>
              <a:buChar char="–"/>
              <a:defRPr/>
            </a:pPr>
            <a:endParaRPr lang="pt-BR" altLang="pt-BR" sz="1400" dirty="0">
              <a:latin typeface="Verdana" pitchFamily="34" charset="0"/>
            </a:endParaRPr>
          </a:p>
          <a:p>
            <a:pPr marL="285750" indent="-285750" eaLnBrk="0" hangingPunct="0">
              <a:spcBef>
                <a:spcPct val="20000"/>
              </a:spcBef>
              <a:buClr>
                <a:schemeClr val="tx1">
                  <a:lumMod val="95000"/>
                  <a:lumOff val="5000"/>
                </a:schemeClr>
              </a:buClr>
              <a:buFont typeface="Arial" pitchFamily="34" charset="0"/>
              <a:buChar char="•"/>
              <a:defRPr/>
            </a:pPr>
            <a:r>
              <a:rPr lang="pt-BR" altLang="pt-BR" sz="1400" b="1" noProof="1">
                <a:solidFill>
                  <a:schemeClr val="tx2"/>
                </a:solidFill>
                <a:latin typeface="Verdana" pitchFamily="34" charset="0"/>
              </a:rPr>
              <a:t>Fonte de receita </a:t>
            </a:r>
            <a:r>
              <a:rPr lang="pt-BR" altLang="pt-BR" sz="1400" noProof="1">
                <a:solidFill>
                  <a:schemeClr val="tx1">
                    <a:lumMod val="75000"/>
                    <a:lumOff val="25000"/>
                  </a:schemeClr>
                </a:solidFill>
                <a:latin typeface="Verdana" pitchFamily="34" charset="0"/>
              </a:rPr>
              <a:t>(principal): taxa de fiscalização dos serviços concedidos.</a:t>
            </a:r>
          </a:p>
          <a:p>
            <a:pPr marL="742950" lvl="1" indent="-285750" eaLnBrk="0" hangingPunct="0">
              <a:spcBef>
                <a:spcPct val="20000"/>
              </a:spcBef>
              <a:buClr>
                <a:schemeClr val="tx1">
                  <a:lumMod val="95000"/>
                  <a:lumOff val="5000"/>
                </a:schemeClr>
              </a:buClr>
              <a:buFont typeface="Arial" charset="0"/>
              <a:buChar char="–"/>
              <a:defRPr/>
            </a:pPr>
            <a:endParaRPr lang="pt-BR" altLang="pt-BR" sz="1400" dirty="0">
              <a:latin typeface="Verdana" pitchFamily="34" charset="0"/>
            </a:endParaRPr>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173" name="Retângulo 5"/>
          <p:cNvSpPr>
            <a:spLocks noChangeArrowheads="1"/>
          </p:cNvSpPr>
          <p:nvPr/>
        </p:nvSpPr>
        <p:spPr bwMode="auto">
          <a:xfrm>
            <a:off x="5435600" y="476250"/>
            <a:ext cx="323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chemeClr val="tx2"/>
                </a:solidFill>
                <a:latin typeface="Verdana" pitchFamily="34" charset="0"/>
              </a:rPr>
              <a:t>A ARTESP</a:t>
            </a:r>
            <a:endParaRPr lang="pt-BR" altLang="pt-BR">
              <a:latin typeface="Calibri" pitchFamily="34" charset="0"/>
            </a:endParaRPr>
          </a:p>
        </p:txBody>
      </p:sp>
      <p:pic>
        <p:nvPicPr>
          <p:cNvPr id="7174"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10BF5AE-9504-4CE2-87EE-DD9BFE9D6076}" type="slidenum">
              <a:rPr lang="es-ES" smtClean="0"/>
              <a:pPr>
                <a:defRPr/>
              </a:pPr>
              <a:t>4</a:t>
            </a:fld>
            <a:endParaRPr lang="es-ES"/>
          </a:p>
        </p:txBody>
      </p:sp>
      <p:sp>
        <p:nvSpPr>
          <p:cNvPr id="3" name="Content Placeholder 2"/>
          <p:cNvSpPr txBox="1">
            <a:spLocks/>
          </p:cNvSpPr>
          <p:nvPr/>
        </p:nvSpPr>
        <p:spPr>
          <a:xfrm>
            <a:off x="846138" y="1214438"/>
            <a:ext cx="7678737" cy="4518025"/>
          </a:xfrm>
          <a:prstGeom prst="rect">
            <a:avLst/>
          </a:prstGeom>
        </p:spPr>
        <p:txBody>
          <a:bodyPr/>
          <a:lstStyle/>
          <a:p>
            <a:pPr marL="342900" indent="-342900" eaLnBrk="0" hangingPunct="0">
              <a:spcBef>
                <a:spcPct val="20000"/>
              </a:spcBef>
              <a:buFont typeface="Arial" pitchFamily="34" charset="0"/>
              <a:buChar char="•"/>
              <a:defRPr/>
            </a:pPr>
            <a:r>
              <a:rPr lang="pt-BR" altLang="pt-BR" sz="1400" b="1" dirty="0">
                <a:solidFill>
                  <a:schemeClr val="tx2"/>
                </a:solidFill>
                <a:latin typeface="Verdana" pitchFamily="34" charset="0"/>
              </a:rPr>
              <a:t>Procedimentos e tramitações Pré-Licitação:</a:t>
            </a:r>
            <a:endParaRPr lang="pt-BR" altLang="pt-BR" sz="1400" dirty="0">
              <a:latin typeface="Verdana" pitchFamily="34" charset="0"/>
            </a:endParaRPr>
          </a:p>
          <a:p>
            <a:pPr marL="742950" lvl="1" indent="-285750" eaLnBrk="0" hangingPunct="0">
              <a:spcBef>
                <a:spcPct val="20000"/>
              </a:spcBef>
              <a:buClr>
                <a:schemeClr val="tx1">
                  <a:lumMod val="95000"/>
                  <a:lumOff val="5000"/>
                </a:schemeClr>
              </a:buClr>
              <a:buFont typeface="Arial" charset="0"/>
              <a:buChar char="–"/>
              <a:defRPr/>
            </a:pPr>
            <a:endParaRPr lang="pt-BR" altLang="pt-BR" sz="1400" dirty="0">
              <a:solidFill>
                <a:schemeClr val="tx1">
                  <a:lumMod val="75000"/>
                  <a:lumOff val="25000"/>
                </a:schemeClr>
              </a:solidFill>
              <a:latin typeface="Verdana" pitchFamily="34" charset="0"/>
            </a:endParaRP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Decreto autorizativo ; </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Elaboração dos estudos preliminares;</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Aprovação de diretrizes e premissas da modelagem pelo Conselho Diretor do Programa Estadual de Desestatização (CDPED) – Lei 9.361/96 ou do Conselho Gestor do Programa Estadual de Parcerias Público-Privadas (CGPPP) – Lei 11.688/2004; </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Ajustes na modelagem e finalização das minutas para submissão a Audiências e Consultas Públicas;</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Reflexo das contribuições nas minutas e finalização, com parecer da PGE/SP;</a:t>
            </a:r>
          </a:p>
          <a:p>
            <a:pPr marL="742950" lvl="1" indent="-285750" eaLnBrk="0" hangingPunct="0">
              <a:spcBef>
                <a:spcPct val="20000"/>
              </a:spcBef>
              <a:buClr>
                <a:schemeClr val="tx1">
                  <a:lumMod val="95000"/>
                  <a:lumOff val="5000"/>
                </a:schemeClr>
              </a:buClr>
              <a:buFont typeface="Arial" charset="0"/>
              <a:buChar char="–"/>
              <a:defRPr/>
            </a:pPr>
            <a:r>
              <a:rPr lang="pt-BR" altLang="pt-BR" sz="1400" dirty="0">
                <a:solidFill>
                  <a:schemeClr val="tx1">
                    <a:lumMod val="75000"/>
                    <a:lumOff val="25000"/>
                  </a:schemeClr>
                </a:solidFill>
                <a:latin typeface="Verdana" pitchFamily="34" charset="0"/>
              </a:rPr>
              <a:t>Aprovação final do CDPED ou CGPPP e publicação do Decreto de Regulamento da Concessão.</a:t>
            </a:r>
          </a:p>
          <a:p>
            <a:pPr marL="742950" lvl="1" indent="-285750" eaLnBrk="0" hangingPunct="0">
              <a:spcBef>
                <a:spcPct val="20000"/>
              </a:spcBef>
              <a:buClr>
                <a:schemeClr val="tx1">
                  <a:lumMod val="95000"/>
                  <a:lumOff val="5000"/>
                </a:schemeClr>
              </a:buClr>
              <a:buFont typeface="Arial" charset="0"/>
              <a:buChar char="–"/>
              <a:defRPr/>
            </a:pPr>
            <a:endParaRPr lang="pt-BR" altLang="pt-BR" sz="1400" dirty="0">
              <a:latin typeface="Verdana" pitchFamily="34" charset="0"/>
            </a:endParaRPr>
          </a:p>
          <a:p>
            <a:pPr marL="285750" indent="-285750" eaLnBrk="0" hangingPunct="0">
              <a:spcBef>
                <a:spcPct val="20000"/>
              </a:spcBef>
              <a:buClr>
                <a:schemeClr val="tx1">
                  <a:lumMod val="95000"/>
                  <a:lumOff val="5000"/>
                </a:schemeClr>
              </a:buClr>
              <a:buFont typeface="Arial" pitchFamily="34" charset="0"/>
              <a:buChar char="•"/>
              <a:defRPr/>
            </a:pPr>
            <a:r>
              <a:rPr lang="pt-BR" altLang="pt-BR" sz="1400" b="1" noProof="1">
                <a:solidFill>
                  <a:schemeClr val="tx2"/>
                </a:solidFill>
                <a:latin typeface="Verdana" pitchFamily="34" charset="0"/>
              </a:rPr>
              <a:t>Públicação do Edital / Sessão Pública / Leilão / Adjudicação / Assinatura do Contrato</a:t>
            </a:r>
            <a:endParaRPr lang="pt-BR" altLang="pt-BR" sz="1400" noProof="1">
              <a:solidFill>
                <a:schemeClr val="tx1">
                  <a:lumMod val="75000"/>
                  <a:lumOff val="25000"/>
                </a:schemeClr>
              </a:solidFill>
              <a:latin typeface="Verdana" pitchFamily="34" charset="0"/>
            </a:endParaRPr>
          </a:p>
          <a:p>
            <a:pPr marL="742950" lvl="1" indent="-285750" eaLnBrk="0" hangingPunct="0">
              <a:spcBef>
                <a:spcPct val="20000"/>
              </a:spcBef>
              <a:buClr>
                <a:schemeClr val="tx1">
                  <a:lumMod val="95000"/>
                  <a:lumOff val="5000"/>
                </a:schemeClr>
              </a:buClr>
              <a:buFont typeface="Arial" charset="0"/>
              <a:buChar char="–"/>
              <a:defRPr/>
            </a:pPr>
            <a:endParaRPr lang="pt-BR" altLang="pt-BR" sz="1400" dirty="0">
              <a:latin typeface="Verdana" pitchFamily="34" charset="0"/>
            </a:endParaRPr>
          </a:p>
          <a:p>
            <a:pPr marL="742950" lvl="1" indent="-285750" algn="ctr" eaLnBrk="0" hangingPunct="0">
              <a:spcBef>
                <a:spcPct val="20000"/>
              </a:spcBef>
              <a:buClr>
                <a:schemeClr val="tx1">
                  <a:lumMod val="95000"/>
                  <a:lumOff val="5000"/>
                </a:schemeClr>
              </a:buClr>
              <a:defRPr/>
            </a:pPr>
            <a:r>
              <a:rPr lang="pt-BR" altLang="pt-BR" b="1" dirty="0">
                <a:solidFill>
                  <a:srgbClr val="C00000"/>
                </a:solidFill>
                <a:latin typeface="Verdana" pitchFamily="34" charset="0"/>
              </a:rPr>
              <a:t>Duração: em média, 18 meses.</a:t>
            </a:r>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197" name="Retângulo 5"/>
          <p:cNvSpPr>
            <a:spLocks noChangeArrowheads="1"/>
          </p:cNvSpPr>
          <p:nvPr/>
        </p:nvSpPr>
        <p:spPr bwMode="auto">
          <a:xfrm>
            <a:off x="4500563" y="476250"/>
            <a:ext cx="417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chemeClr val="tx2"/>
                </a:solidFill>
                <a:latin typeface="Verdana" pitchFamily="34" charset="0"/>
              </a:rPr>
              <a:t>Relação com Poder Concedente</a:t>
            </a:r>
            <a:endParaRPr lang="pt-BR" altLang="pt-BR">
              <a:latin typeface="Calibri" pitchFamily="34" charset="0"/>
            </a:endParaRPr>
          </a:p>
        </p:txBody>
      </p:sp>
      <p:pic>
        <p:nvPicPr>
          <p:cNvPr id="8198"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trela de 5 pontas 6">
            <a:hlinkClick r:id="rId3" action="ppaction://hlinksldjump"/>
          </p:cNvPr>
          <p:cNvSpPr/>
          <p:nvPr/>
        </p:nvSpPr>
        <p:spPr>
          <a:xfrm>
            <a:off x="3635375" y="1722438"/>
            <a:ext cx="288925" cy="2667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491A0574-95DE-49F9-8CE9-F1F53B60694F}" type="slidenum">
              <a:rPr lang="es-ES" smtClean="0"/>
              <a:pPr>
                <a:defRPr/>
              </a:pPr>
              <a:t>5</a:t>
            </a:fld>
            <a:endParaRPr lang="es-ES"/>
          </a:p>
        </p:txBody>
      </p:sp>
      <p:sp>
        <p:nvSpPr>
          <p:cNvPr id="9219" name="Content Placeholder 2"/>
          <p:cNvSpPr txBox="1">
            <a:spLocks/>
          </p:cNvSpPr>
          <p:nvPr/>
        </p:nvSpPr>
        <p:spPr bwMode="auto">
          <a:xfrm>
            <a:off x="539750" y="1143000"/>
            <a:ext cx="82804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pt-BR" altLang="pt-BR" sz="1400" b="1"/>
              <a:t>	Artigo 1º - </a:t>
            </a:r>
            <a:r>
              <a:rPr lang="pt-BR" altLang="pt-BR" sz="1400"/>
              <a:t>Fica autorizada a concessão onerosa dos serviços públicos de exploração das rodovias e infraestrutura de transportes dos novos lotes de Concessões Rodoviárias do Estado de São Paulo.</a:t>
            </a:r>
            <a:br>
              <a:rPr lang="pt-BR" altLang="pt-BR" sz="1400"/>
            </a:br>
            <a:r>
              <a:rPr lang="pt-BR" altLang="pt-BR" sz="1400" b="1"/>
              <a:t>Parágrafo único - </a:t>
            </a:r>
            <a:r>
              <a:rPr lang="pt-BR" altLang="pt-BR" sz="1400"/>
              <a:t>A composição dos novos lotes de Concessões Rodoviárias do Estado de São Paulo será apontada em decretos específicos que integrarão, na condição de anexos, os Editais de Licitação.</a:t>
            </a:r>
            <a:br>
              <a:rPr lang="pt-BR" altLang="pt-BR" sz="1400"/>
            </a:br>
            <a:r>
              <a:rPr lang="pt-BR" altLang="pt-BR" sz="1400" b="1"/>
              <a:t>Artigo 2º - </a:t>
            </a:r>
            <a:r>
              <a:rPr lang="pt-BR" altLang="pt-BR" sz="1400"/>
              <a:t>A outorga da concessão será precedida de procedimento licitatório, na modalidade de concorrência pública, tendo como critério de julgamento o maior valor da outorga, a ser instaurada pela Agência Reguladora de Serviços Públicos Delegados de Transporte do Estado de São Paulo – ARTESP, (...), a qual coordenará a Comissão de Licitação, (...)l.</a:t>
            </a:r>
            <a:br>
              <a:rPr lang="pt-BR" altLang="pt-BR" sz="1400"/>
            </a:br>
            <a:r>
              <a:rPr lang="pt-BR" altLang="pt-BR" sz="1400" b="1"/>
              <a:t>Artigo 3º - </a:t>
            </a:r>
            <a:r>
              <a:rPr lang="pt-BR" altLang="pt-BR" sz="1400"/>
              <a:t>Com a celebração dos contratos de concessão, na forma prevista no inciso V do artigo 4º da Lei Complementar nº 914, de 14 de janeiro de2002, a ARTESP (...), passará a exercer, sobre as rodovias previstas no artigo 1º deste decreto, todas as atribuições previstas na referida Lei Complementar.</a:t>
            </a:r>
            <a:br>
              <a:rPr lang="pt-BR" altLang="pt-BR" sz="1400"/>
            </a:br>
            <a:r>
              <a:rPr lang="pt-BR" altLang="pt-BR" sz="1400" b="1"/>
              <a:t>Artigo 4º- </a:t>
            </a:r>
            <a:r>
              <a:rPr lang="pt-BR" altLang="pt-BR" sz="1400"/>
              <a:t>As minutas de edital e contrato, bem como os respectivos anexos, serão oportunamente submetidos aos procedimentos de audiência e consulta públicas, para colheita de contribuições, sugestões e comentários dos interessados, conforme regramento estabelecido pela legislação pertinente.</a:t>
            </a:r>
            <a:br>
              <a:rPr lang="pt-BR" altLang="pt-BR" sz="1400"/>
            </a:br>
            <a:r>
              <a:rPr lang="pt-BR" altLang="pt-BR" sz="1400" b="1"/>
              <a:t>Artigo 5º - </a:t>
            </a:r>
            <a:r>
              <a:rPr lang="pt-BR" altLang="pt-BR" sz="1400"/>
              <a:t>Os parâmetros da licitação para outorga da concessão dos serviços de que trata este decreto, bem como as condições de sua prestação, serão estabelecidos, previamente à abertura procedimento licitatório a que se refere o artigo 2º, em decreto específico que integrará, na condição de anexo, o correspondente edital de licitação.</a:t>
            </a:r>
            <a:br>
              <a:rPr lang="pt-BR" altLang="pt-BR" sz="1400"/>
            </a:br>
            <a:r>
              <a:rPr lang="pt-BR" altLang="pt-BR" sz="1400" b="1"/>
              <a:t>Artigo 6º- </a:t>
            </a:r>
            <a:r>
              <a:rPr lang="pt-BR" altLang="pt-BR" sz="1400"/>
              <a:t>Este decreto entra em vigor na data de sua publicação.</a:t>
            </a:r>
            <a:endParaRPr lang="pt-BR" altLang="pt-BR" sz="1400">
              <a:latin typeface="Verdana" pitchFamily="34" charset="0"/>
            </a:endParaRPr>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221" name="Retângulo 5"/>
          <p:cNvSpPr>
            <a:spLocks noChangeArrowheads="1"/>
          </p:cNvSpPr>
          <p:nvPr/>
        </p:nvSpPr>
        <p:spPr bwMode="auto">
          <a:xfrm>
            <a:off x="4500563" y="476250"/>
            <a:ext cx="417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chemeClr val="tx2"/>
                </a:solidFill>
                <a:latin typeface="Verdana" pitchFamily="34" charset="0"/>
              </a:rPr>
              <a:t>Decreto nº 61.634/2015</a:t>
            </a:r>
            <a:endParaRPr lang="pt-BR" altLang="pt-BR">
              <a:latin typeface="Calibri" pitchFamily="34" charset="0"/>
            </a:endParaRPr>
          </a:p>
        </p:txBody>
      </p:sp>
      <p:pic>
        <p:nvPicPr>
          <p:cNvPr id="9222"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otão de ação: Avançar ou Próximo 6">
            <a:hlinkClick r:id="" action="ppaction://hlinkshowjump?jump=previousslide" highlightClick="1"/>
          </p:cNvPr>
          <p:cNvSpPr/>
          <p:nvPr/>
        </p:nvSpPr>
        <p:spPr>
          <a:xfrm>
            <a:off x="8497888" y="5661025"/>
            <a:ext cx="611187" cy="53816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675DA9D-876C-448A-83E6-2EB08F19A5A1}" type="slidenum">
              <a:rPr lang="es-ES" smtClean="0"/>
              <a:pPr>
                <a:defRPr/>
              </a:pPr>
              <a:t>6</a:t>
            </a:fld>
            <a:endParaRPr lang="es-ES"/>
          </a:p>
        </p:txBody>
      </p:sp>
      <p:sp>
        <p:nvSpPr>
          <p:cNvPr id="3" name="Content Placeholder 2"/>
          <p:cNvSpPr txBox="1">
            <a:spLocks/>
          </p:cNvSpPr>
          <p:nvPr/>
        </p:nvSpPr>
        <p:spPr>
          <a:xfrm>
            <a:off x="846138" y="1214438"/>
            <a:ext cx="7678737" cy="4518025"/>
          </a:xfrm>
          <a:prstGeom prst="rect">
            <a:avLst/>
          </a:prstGeom>
        </p:spPr>
        <p:txBody>
          <a:bodyPr/>
          <a:lstStyle/>
          <a:p>
            <a:pPr marL="342900" indent="-342900" eaLnBrk="0" hangingPunct="0">
              <a:spcBef>
                <a:spcPct val="20000"/>
              </a:spcBef>
              <a:buFont typeface="Arial" pitchFamily="34" charset="0"/>
              <a:buChar char="•"/>
              <a:defRPr/>
            </a:pPr>
            <a:r>
              <a:rPr lang="pt-BR" altLang="pt-BR" sz="1400" b="1" dirty="0">
                <a:solidFill>
                  <a:schemeClr val="tx2"/>
                </a:solidFill>
                <a:latin typeface="Verdana" pitchFamily="34" charset="0"/>
              </a:rPr>
              <a:t>Procedimentos Pós - Licitação:</a:t>
            </a:r>
            <a:endParaRPr lang="pt-BR" altLang="pt-BR" sz="1400" dirty="0">
              <a:latin typeface="Verdana" pitchFamily="34" charset="0"/>
            </a:endParaRPr>
          </a:p>
          <a:p>
            <a:pPr marL="742950" lvl="1" indent="-285750" eaLnBrk="0" hangingPunct="0">
              <a:spcBef>
                <a:spcPct val="20000"/>
              </a:spcBef>
              <a:buClr>
                <a:schemeClr val="tx1">
                  <a:lumMod val="95000"/>
                  <a:lumOff val="5000"/>
                </a:schemeClr>
              </a:buClr>
              <a:buFont typeface="Arial" charset="0"/>
              <a:buChar char="–"/>
              <a:defRPr/>
            </a:pPr>
            <a:endParaRPr lang="pt-BR" altLang="pt-BR" sz="1400" dirty="0">
              <a:solidFill>
                <a:schemeClr val="tx1">
                  <a:lumMod val="75000"/>
                  <a:lumOff val="25000"/>
                </a:schemeClr>
              </a:solidFill>
              <a:latin typeface="Verdana" pitchFamily="34" charset="0"/>
            </a:endParaRP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Homologação de reajuste anual;</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Homologação de aditivos contratuais</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Consulta, ao Poder Concedente, quanto a modalidades de Reequilíbrio do Contrato;</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Regulamentações do Poder Concedente quanto a políticas e regras gerais do setor;</a:t>
            </a:r>
          </a:p>
          <a:p>
            <a:pPr marL="742950" lvl="1" indent="-285750" eaLnBrk="0" hangingPunct="0">
              <a:spcBef>
                <a:spcPct val="20000"/>
              </a:spcBef>
              <a:buClr>
                <a:schemeClr val="tx1">
                  <a:lumMod val="95000"/>
                  <a:lumOff val="5000"/>
                </a:schemeClr>
              </a:buClr>
              <a:buFont typeface="Arial" charset="0"/>
              <a:buChar char="–"/>
              <a:defRPr/>
            </a:pPr>
            <a:endParaRPr lang="pt-BR" altLang="pt-BR" sz="1400" dirty="0">
              <a:latin typeface="Verdana" pitchFamily="34" charset="0"/>
            </a:endParaRPr>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45" name="Retângulo 5"/>
          <p:cNvSpPr>
            <a:spLocks noChangeArrowheads="1"/>
          </p:cNvSpPr>
          <p:nvPr/>
        </p:nvSpPr>
        <p:spPr bwMode="auto">
          <a:xfrm>
            <a:off x="4500563" y="476250"/>
            <a:ext cx="417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chemeClr val="tx2"/>
                </a:solidFill>
                <a:latin typeface="Verdana" pitchFamily="34" charset="0"/>
              </a:rPr>
              <a:t>Relação com Poder Concedente</a:t>
            </a:r>
            <a:endParaRPr lang="pt-BR" altLang="pt-BR">
              <a:latin typeface="Calibri" pitchFamily="34" charset="0"/>
            </a:endParaRPr>
          </a:p>
        </p:txBody>
      </p:sp>
      <p:pic>
        <p:nvPicPr>
          <p:cNvPr id="10246"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9A82C8A6-00B5-4196-8CAD-34C3178788DD}" type="slidenum">
              <a:rPr lang="es-ES" smtClean="0"/>
              <a:pPr>
                <a:defRPr/>
              </a:pPr>
              <a:t>7</a:t>
            </a:fld>
            <a:endParaRPr lang="es-ES"/>
          </a:p>
        </p:txBody>
      </p:sp>
      <p:sp>
        <p:nvSpPr>
          <p:cNvPr id="3" name="Content Placeholder 2"/>
          <p:cNvSpPr txBox="1">
            <a:spLocks/>
          </p:cNvSpPr>
          <p:nvPr/>
        </p:nvSpPr>
        <p:spPr>
          <a:xfrm>
            <a:off x="846138" y="1214438"/>
            <a:ext cx="7678737" cy="4518025"/>
          </a:xfrm>
          <a:prstGeom prst="rect">
            <a:avLst/>
          </a:prstGeom>
        </p:spPr>
        <p:txBody>
          <a:bodyPr/>
          <a:lstStyle/>
          <a:p>
            <a:pPr marL="342900" indent="-342900" eaLnBrk="0" hangingPunct="0">
              <a:spcBef>
                <a:spcPct val="20000"/>
              </a:spcBef>
              <a:buFont typeface="Arial" pitchFamily="34" charset="0"/>
              <a:buChar char="•"/>
              <a:defRPr/>
            </a:pPr>
            <a:r>
              <a:rPr lang="pt-BR" altLang="pt-BR" sz="1400" b="1" dirty="0">
                <a:solidFill>
                  <a:schemeClr val="tx2"/>
                </a:solidFill>
                <a:latin typeface="Verdana" pitchFamily="34" charset="0"/>
              </a:rPr>
              <a:t>Concessionárias: Execução do Contrato: monitoramento e fiscalização</a:t>
            </a:r>
            <a:endParaRPr lang="pt-BR" altLang="pt-BR" sz="1400" dirty="0">
              <a:latin typeface="Verdana" pitchFamily="34" charset="0"/>
            </a:endParaRPr>
          </a:p>
          <a:p>
            <a:pPr marL="742950" lvl="1" indent="-285750" eaLnBrk="0" hangingPunct="0">
              <a:spcBef>
                <a:spcPct val="20000"/>
              </a:spcBef>
              <a:buClr>
                <a:schemeClr val="tx1">
                  <a:lumMod val="95000"/>
                  <a:lumOff val="5000"/>
                </a:schemeClr>
              </a:buClr>
              <a:buFont typeface="Arial" charset="0"/>
              <a:buChar char="–"/>
              <a:defRPr/>
            </a:pPr>
            <a:endParaRPr lang="pt-BR" altLang="pt-BR" sz="1400" dirty="0">
              <a:solidFill>
                <a:schemeClr val="tx1">
                  <a:lumMod val="75000"/>
                  <a:lumOff val="25000"/>
                </a:schemeClr>
              </a:solidFill>
              <a:latin typeface="Verdana" pitchFamily="34" charset="0"/>
            </a:endParaRP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Aprovações dos projetos relativos aos investimentos;</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Acompanhamento do Cronograma Físico-Financeiro e adequações;</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Acompanhamento das Auditorias Contábeis;</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Acompanhamento da Receita e pagamentos devidos ao Estado e ARTESP;</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Acompanhamento do cumprimento da regulação contratual;</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Reconhecimentos de desequilíbrios e recomposição do equilíbrio econômico-financeiro do Contrato;</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Elaboração e assinatura de Aditivos Contratuais;</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Fiscalização e aplicação de penalidades;</a:t>
            </a:r>
          </a:p>
          <a:p>
            <a:pPr marL="742950" lvl="1" indent="-285750" eaLnBrk="0" hangingPunct="0">
              <a:spcBef>
                <a:spcPct val="20000"/>
              </a:spcBef>
              <a:buClr>
                <a:schemeClr val="tx1">
                  <a:lumMod val="95000"/>
                  <a:lumOff val="5000"/>
                </a:schemeClr>
              </a:buClr>
              <a:buFont typeface="Arial" charset="0"/>
              <a:buChar char="–"/>
              <a:defRPr/>
            </a:pPr>
            <a:r>
              <a:rPr lang="pt-BR" altLang="pt-BR" sz="1400" dirty="0">
                <a:latin typeface="Verdana" pitchFamily="34" charset="0"/>
              </a:rPr>
              <a:t>Relacionamento com órgãos de controle e Judiciário na defesa dos contratos;</a:t>
            </a:r>
          </a:p>
          <a:p>
            <a:pPr marL="742950" lvl="1" indent="-285750" eaLnBrk="0" hangingPunct="0">
              <a:spcBef>
                <a:spcPct val="20000"/>
              </a:spcBef>
              <a:buClr>
                <a:schemeClr val="tx1">
                  <a:lumMod val="95000"/>
                  <a:lumOff val="5000"/>
                </a:schemeClr>
              </a:buClr>
              <a:buFont typeface="Arial" charset="0"/>
              <a:buChar char="–"/>
              <a:defRPr/>
            </a:pPr>
            <a:endParaRPr lang="pt-BR" altLang="pt-BR" sz="1400" dirty="0">
              <a:latin typeface="Verdana" pitchFamily="34" charset="0"/>
            </a:endParaRPr>
          </a:p>
          <a:p>
            <a:pPr marL="285750" indent="-285750" eaLnBrk="0" hangingPunct="0">
              <a:spcBef>
                <a:spcPct val="20000"/>
              </a:spcBef>
              <a:buClr>
                <a:schemeClr val="tx1">
                  <a:lumMod val="95000"/>
                  <a:lumOff val="5000"/>
                </a:schemeClr>
              </a:buClr>
              <a:buFont typeface="Arial" pitchFamily="34" charset="0"/>
              <a:buChar char="•"/>
              <a:defRPr/>
            </a:pPr>
            <a:r>
              <a:rPr lang="pt-BR" altLang="pt-BR" sz="1400" b="1" dirty="0">
                <a:solidFill>
                  <a:schemeClr val="tx2"/>
                </a:solidFill>
                <a:latin typeface="Verdana" pitchFamily="34" charset="0"/>
              </a:rPr>
              <a:t>Usuários: SIC, Ouvidoria, Comunicação (campanhas, em parceria com Concessionárias), Audiências e Consultas Públicas, etc.</a:t>
            </a:r>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269" name="Retângulo 5"/>
          <p:cNvSpPr>
            <a:spLocks noChangeArrowheads="1"/>
          </p:cNvSpPr>
          <p:nvPr/>
        </p:nvSpPr>
        <p:spPr bwMode="auto">
          <a:xfrm>
            <a:off x="4500563" y="260350"/>
            <a:ext cx="4171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chemeClr val="tx2"/>
                </a:solidFill>
                <a:latin typeface="Verdana" pitchFamily="34" charset="0"/>
              </a:rPr>
              <a:t>Relação com Concessionárias, Permissionárias e Usuários</a:t>
            </a:r>
            <a:endParaRPr lang="pt-BR" altLang="pt-BR">
              <a:latin typeface="Calibri" pitchFamily="34" charset="0"/>
            </a:endParaRPr>
          </a:p>
        </p:txBody>
      </p:sp>
      <p:pic>
        <p:nvPicPr>
          <p:cNvPr id="11270"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24EDD2B-BE4E-4FE0-8D18-FA383046E9B1}" type="slidenum">
              <a:rPr lang="es-ES" smtClean="0"/>
              <a:pPr>
                <a:defRPr/>
              </a:pPr>
              <a:t>8</a:t>
            </a:fld>
            <a:endParaRPr lang="es-ES"/>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292" name="Retângulo 5"/>
          <p:cNvSpPr>
            <a:spLocks noChangeArrowheads="1"/>
          </p:cNvSpPr>
          <p:nvPr/>
        </p:nvSpPr>
        <p:spPr bwMode="auto">
          <a:xfrm>
            <a:off x="5435600" y="260350"/>
            <a:ext cx="3236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dirty="0" smtClean="0">
                <a:solidFill>
                  <a:schemeClr val="tx2"/>
                </a:solidFill>
                <a:latin typeface="Verdana" pitchFamily="34" charset="0"/>
              </a:rPr>
              <a:t>Planejamento: Projetos </a:t>
            </a:r>
            <a:r>
              <a:rPr lang="pt-BR" altLang="pt-BR" dirty="0">
                <a:solidFill>
                  <a:schemeClr val="tx2"/>
                </a:solidFill>
                <a:latin typeface="Verdana" pitchFamily="34" charset="0"/>
              </a:rPr>
              <a:t>em andamento e futuros</a:t>
            </a:r>
            <a:endParaRPr lang="pt-BR" altLang="pt-BR" dirty="0">
              <a:latin typeface="Calibri" pitchFamily="34" charset="0"/>
            </a:endParaRPr>
          </a:p>
        </p:txBody>
      </p:sp>
      <p:sp>
        <p:nvSpPr>
          <p:cNvPr id="6" name="CaixaDeTexto 5"/>
          <p:cNvSpPr txBox="1"/>
          <p:nvPr/>
        </p:nvSpPr>
        <p:spPr>
          <a:xfrm>
            <a:off x="179388" y="1341438"/>
            <a:ext cx="8964612" cy="4355038"/>
          </a:xfrm>
          <a:prstGeom prst="rect">
            <a:avLst/>
          </a:prstGeom>
          <a:noFill/>
        </p:spPr>
        <p:txBody>
          <a:bodyPr>
            <a:spAutoFit/>
          </a:bodyPr>
          <a:lstStyle/>
          <a:p>
            <a:pPr>
              <a:buFont typeface="Arial" pitchFamily="34" charset="0"/>
              <a:buChar char="•"/>
              <a:defRPr/>
            </a:pPr>
            <a:r>
              <a:rPr lang="pt-BR" dirty="0">
                <a:solidFill>
                  <a:schemeClr val="tx2"/>
                </a:solidFill>
              </a:rPr>
              <a:t> </a:t>
            </a:r>
            <a:r>
              <a:rPr lang="pt-BR" sz="1400" b="1" dirty="0">
                <a:solidFill>
                  <a:schemeClr val="tx2"/>
                </a:solidFill>
                <a:latin typeface="Verdana" pitchFamily="34" charset="0"/>
                <a:ea typeface="Verdana" pitchFamily="34" charset="0"/>
                <a:cs typeface="Verdana" pitchFamily="34" charset="0"/>
              </a:rPr>
              <a:t>Rodovias</a:t>
            </a:r>
          </a:p>
          <a:p>
            <a:pPr>
              <a:defRPr/>
            </a:pPr>
            <a:endParaRPr lang="pt-BR" sz="1400" dirty="0">
              <a:solidFill>
                <a:schemeClr val="accent3"/>
              </a:solidFill>
              <a:latin typeface="Verdana" pitchFamily="34" charset="0"/>
              <a:ea typeface="Verdana" pitchFamily="34" charset="0"/>
              <a:cs typeface="Verdana" pitchFamily="34" charset="0"/>
            </a:endParaRPr>
          </a:p>
          <a:p>
            <a:pPr lvl="1">
              <a:buFont typeface="Wingdings" pitchFamily="2" charset="2"/>
              <a:buChar char="ü"/>
              <a:defRPr/>
            </a:pPr>
            <a:r>
              <a:rPr lang="pt-BR" sz="1400" dirty="0">
                <a:solidFill>
                  <a:schemeClr val="tx1">
                    <a:lumMod val="50000"/>
                    <a:lumOff val="50000"/>
                  </a:schemeClr>
                </a:solidFill>
                <a:latin typeface="Verdana" pitchFamily="34" charset="0"/>
                <a:ea typeface="Verdana" pitchFamily="34" charset="0"/>
                <a:cs typeface="Verdana" pitchFamily="34" charset="0"/>
              </a:rPr>
              <a:t> Lote Centro-Oeste Paulista (fev/17 – 2 proponentes, 130% ágio)</a:t>
            </a:r>
          </a:p>
          <a:p>
            <a:pPr lvl="1">
              <a:buFont typeface="Wingdings" pitchFamily="2" charset="2"/>
              <a:buChar char="ü"/>
              <a:defRPr/>
            </a:pPr>
            <a:r>
              <a:rPr lang="pt-BR" sz="1400" dirty="0">
                <a:solidFill>
                  <a:schemeClr val="tx1">
                    <a:lumMod val="50000"/>
                    <a:lumOff val="50000"/>
                  </a:schemeClr>
                </a:solidFill>
                <a:latin typeface="Verdana" pitchFamily="34" charset="0"/>
                <a:ea typeface="Verdana" pitchFamily="34" charset="0"/>
                <a:cs typeface="Verdana" pitchFamily="34" charset="0"/>
              </a:rPr>
              <a:t> Lote Calçados (abr/17 – 2 proponentes, 438% ágio)</a:t>
            </a:r>
          </a:p>
          <a:p>
            <a:pPr lvl="1">
              <a:buFont typeface="Wingdings" pitchFamily="2" charset="2"/>
              <a:buChar char="§"/>
              <a:defRPr/>
            </a:pPr>
            <a:r>
              <a:rPr lang="pt-BR" sz="1400" dirty="0">
                <a:solidFill>
                  <a:schemeClr val="tx1">
                    <a:lumMod val="75000"/>
                    <a:lumOff val="25000"/>
                  </a:schemeClr>
                </a:solidFill>
                <a:latin typeface="Verdana" pitchFamily="34" charset="0"/>
                <a:ea typeface="Verdana" pitchFamily="34" charset="0"/>
                <a:cs typeface="Verdana" pitchFamily="34" charset="0"/>
              </a:rPr>
              <a:t> Lote Rodoanel Norte (audiência e consulta públicas em jun/17)</a:t>
            </a:r>
          </a:p>
          <a:p>
            <a:pPr lvl="1">
              <a:buFont typeface="Wingdings" pitchFamily="2" charset="2"/>
              <a:buChar char="§"/>
              <a:defRPr/>
            </a:pPr>
            <a:r>
              <a:rPr lang="pt-BR" sz="1400" dirty="0">
                <a:solidFill>
                  <a:schemeClr val="tx1">
                    <a:lumMod val="75000"/>
                    <a:lumOff val="25000"/>
                  </a:schemeClr>
                </a:solidFill>
                <a:latin typeface="Verdana" pitchFamily="34" charset="0"/>
                <a:ea typeface="Verdana" pitchFamily="34" charset="0"/>
                <a:cs typeface="Verdana" pitchFamily="34" charset="0"/>
              </a:rPr>
              <a:t> Lote Litoral (em estudos</a:t>
            </a:r>
            <a:r>
              <a:rPr lang="pt-BR" sz="1400" dirty="0" smtClean="0">
                <a:solidFill>
                  <a:schemeClr val="tx1">
                    <a:lumMod val="75000"/>
                    <a:lumOff val="25000"/>
                  </a:schemeClr>
                </a:solidFill>
                <a:latin typeface="Verdana" pitchFamily="34" charset="0"/>
                <a:ea typeface="Verdana" pitchFamily="34" charset="0"/>
                <a:cs typeface="Verdana" pitchFamily="34" charset="0"/>
              </a:rPr>
              <a:t>)</a:t>
            </a:r>
          </a:p>
          <a:p>
            <a:pPr lvl="1">
              <a:buFont typeface="Wingdings" pitchFamily="2" charset="2"/>
              <a:buChar char="§"/>
              <a:defRPr/>
            </a:pPr>
            <a:r>
              <a:rPr lang="pt-BR" sz="1400" dirty="0">
                <a:solidFill>
                  <a:schemeClr val="tx1">
                    <a:lumMod val="75000"/>
                    <a:lumOff val="25000"/>
                  </a:schemeClr>
                </a:solidFill>
                <a:latin typeface="Verdana" pitchFamily="34" charset="0"/>
                <a:ea typeface="Verdana" pitchFamily="34" charset="0"/>
                <a:cs typeface="Verdana" pitchFamily="34" charset="0"/>
              </a:rPr>
              <a:t> </a:t>
            </a:r>
            <a:r>
              <a:rPr lang="pt-BR" sz="1400" b="1" dirty="0" smtClean="0">
                <a:solidFill>
                  <a:schemeClr val="accent2"/>
                </a:solidFill>
                <a:latin typeface="Verdana" pitchFamily="34" charset="0"/>
                <a:ea typeface="Verdana" pitchFamily="34" charset="0"/>
                <a:cs typeface="Verdana" pitchFamily="34" charset="0"/>
              </a:rPr>
              <a:t>Lotes B e </a:t>
            </a:r>
            <a:r>
              <a:rPr lang="pt-BR" sz="1400" b="1" dirty="0" err="1" smtClean="0">
                <a:solidFill>
                  <a:schemeClr val="accent2"/>
                </a:solidFill>
                <a:latin typeface="Verdana" pitchFamily="34" charset="0"/>
                <a:ea typeface="Verdana" pitchFamily="34" charset="0"/>
                <a:cs typeface="Verdana" pitchFamily="34" charset="0"/>
              </a:rPr>
              <a:t>E</a:t>
            </a:r>
            <a:r>
              <a:rPr lang="pt-BR" sz="1400" b="1" dirty="0" smtClean="0">
                <a:solidFill>
                  <a:schemeClr val="accent2"/>
                </a:solidFill>
                <a:latin typeface="Verdana" pitchFamily="34" charset="0"/>
                <a:ea typeface="Verdana" pitchFamily="34" charset="0"/>
                <a:cs typeface="Verdana" pitchFamily="34" charset="0"/>
              </a:rPr>
              <a:t> - cancelados</a:t>
            </a:r>
            <a:endParaRPr lang="pt-BR" sz="1400" b="1" dirty="0">
              <a:solidFill>
                <a:schemeClr val="accent2"/>
              </a:solidFill>
              <a:latin typeface="Verdana" pitchFamily="34" charset="0"/>
              <a:ea typeface="Verdana" pitchFamily="34" charset="0"/>
              <a:cs typeface="Verdana" pitchFamily="34" charset="0"/>
            </a:endParaRPr>
          </a:p>
          <a:p>
            <a:pPr lvl="1">
              <a:buFont typeface="Wingdings" pitchFamily="2" charset="2"/>
              <a:buChar char="§"/>
              <a:defRPr/>
            </a:pPr>
            <a:r>
              <a:rPr lang="pt-BR" sz="1400" dirty="0">
                <a:solidFill>
                  <a:schemeClr val="tx1">
                    <a:lumMod val="75000"/>
                    <a:lumOff val="25000"/>
                  </a:schemeClr>
                </a:solidFill>
                <a:latin typeface="Verdana" pitchFamily="34" charset="0"/>
                <a:ea typeface="Verdana" pitchFamily="34" charset="0"/>
                <a:cs typeface="Verdana" pitchFamily="34" charset="0"/>
              </a:rPr>
              <a:t> outros em estudos para licitações em 2018/2019</a:t>
            </a:r>
          </a:p>
          <a:p>
            <a:pPr lvl="1">
              <a:defRPr/>
            </a:pPr>
            <a:endParaRPr lang="pt-BR" sz="1400" dirty="0">
              <a:solidFill>
                <a:schemeClr val="tx2"/>
              </a:solidFill>
              <a:latin typeface="Verdana" pitchFamily="34" charset="0"/>
              <a:ea typeface="Verdana" pitchFamily="34" charset="0"/>
              <a:cs typeface="Verdana" pitchFamily="34" charset="0"/>
            </a:endParaRPr>
          </a:p>
          <a:p>
            <a:pPr>
              <a:lnSpc>
                <a:spcPct val="150000"/>
              </a:lnSpc>
              <a:buFont typeface="Arial" pitchFamily="34" charset="0"/>
              <a:buChar char="•"/>
              <a:defRPr/>
            </a:pPr>
            <a:r>
              <a:rPr lang="pt-BR" sz="1400" dirty="0">
                <a:solidFill>
                  <a:schemeClr val="tx2"/>
                </a:solidFill>
                <a:latin typeface="Verdana" pitchFamily="34" charset="0"/>
                <a:ea typeface="Verdana" pitchFamily="34" charset="0"/>
                <a:cs typeface="Verdana" pitchFamily="34" charset="0"/>
              </a:rPr>
              <a:t> </a:t>
            </a:r>
            <a:r>
              <a:rPr lang="pt-BR" sz="1400" b="1" dirty="0">
                <a:solidFill>
                  <a:schemeClr val="tx2"/>
                </a:solidFill>
                <a:latin typeface="Verdana" pitchFamily="34" charset="0"/>
                <a:ea typeface="Verdana" pitchFamily="34" charset="0"/>
                <a:cs typeface="Verdana" pitchFamily="34" charset="0"/>
              </a:rPr>
              <a:t>Transporte Coletivo Intermunicipal de Passageiros </a:t>
            </a:r>
          </a:p>
          <a:p>
            <a:pPr>
              <a:lnSpc>
                <a:spcPct val="150000"/>
              </a:lnSpc>
              <a:defRPr/>
            </a:pPr>
            <a:endParaRPr lang="pt-BR" sz="1400" b="1" dirty="0">
              <a:solidFill>
                <a:schemeClr val="tx2"/>
              </a:solidFill>
              <a:latin typeface="Verdana" pitchFamily="34" charset="0"/>
              <a:ea typeface="Verdana" pitchFamily="34" charset="0"/>
              <a:cs typeface="Verdana" pitchFamily="34" charset="0"/>
            </a:endParaRPr>
          </a:p>
          <a:p>
            <a:pPr lvl="1">
              <a:buFont typeface="Wingdings" pitchFamily="2" charset="2"/>
              <a:buChar char="§"/>
              <a:defRPr/>
            </a:pPr>
            <a:r>
              <a:rPr lang="pt-BR" sz="1400" dirty="0">
                <a:solidFill>
                  <a:schemeClr val="tx1">
                    <a:lumMod val="75000"/>
                    <a:lumOff val="25000"/>
                  </a:schemeClr>
                </a:solidFill>
                <a:latin typeface="Verdana" pitchFamily="34" charset="0"/>
                <a:ea typeface="Verdana" pitchFamily="34" charset="0"/>
                <a:cs typeface="Verdana" pitchFamily="34" charset="0"/>
              </a:rPr>
              <a:t>   Licitação suspensa pelo TCE, com previsão de nova consulta pública em 2017</a:t>
            </a:r>
          </a:p>
          <a:p>
            <a:pPr>
              <a:lnSpc>
                <a:spcPct val="150000"/>
              </a:lnSpc>
              <a:buFont typeface="Wingdings" pitchFamily="2" charset="2"/>
              <a:buChar char="§"/>
              <a:defRPr/>
            </a:pPr>
            <a:endParaRPr lang="pt-BR" sz="1400" b="1" dirty="0">
              <a:solidFill>
                <a:schemeClr val="tx2"/>
              </a:solidFill>
              <a:latin typeface="Verdana" pitchFamily="34" charset="0"/>
              <a:ea typeface="Verdana" pitchFamily="34" charset="0"/>
              <a:cs typeface="Verdana" pitchFamily="34" charset="0"/>
            </a:endParaRPr>
          </a:p>
          <a:p>
            <a:pPr>
              <a:lnSpc>
                <a:spcPct val="150000"/>
              </a:lnSpc>
              <a:buFont typeface="Wingdings" pitchFamily="2" charset="2"/>
              <a:buChar char="§"/>
              <a:defRPr/>
            </a:pPr>
            <a:r>
              <a:rPr lang="pt-BR" sz="1400" b="1" dirty="0">
                <a:solidFill>
                  <a:schemeClr val="tx2"/>
                </a:solidFill>
                <a:latin typeface="Verdana" pitchFamily="34" charset="0"/>
                <a:ea typeface="Verdana" pitchFamily="34" charset="0"/>
                <a:cs typeface="Verdana" pitchFamily="34" charset="0"/>
              </a:rPr>
              <a:t> Aeroportos Regionais</a:t>
            </a:r>
          </a:p>
          <a:p>
            <a:pPr>
              <a:lnSpc>
                <a:spcPct val="150000"/>
              </a:lnSpc>
              <a:defRPr/>
            </a:pPr>
            <a:endParaRPr lang="pt-BR" sz="1400" b="1" dirty="0">
              <a:solidFill>
                <a:schemeClr val="accent3"/>
              </a:solidFill>
              <a:latin typeface="Verdana" pitchFamily="34" charset="0"/>
              <a:ea typeface="Verdana" pitchFamily="34" charset="0"/>
              <a:cs typeface="Verdana" pitchFamily="34" charset="0"/>
            </a:endParaRPr>
          </a:p>
          <a:p>
            <a:pPr lvl="1">
              <a:buFont typeface="Wingdings" pitchFamily="2" charset="2"/>
              <a:buChar char="ü"/>
              <a:defRPr/>
            </a:pPr>
            <a:r>
              <a:rPr lang="pt-BR" sz="1400" dirty="0">
                <a:solidFill>
                  <a:schemeClr val="accent3"/>
                </a:solidFill>
                <a:latin typeface="Verdana" pitchFamily="34" charset="0"/>
                <a:ea typeface="Verdana" pitchFamily="34" charset="0"/>
                <a:cs typeface="Verdana" pitchFamily="34" charset="0"/>
              </a:rPr>
              <a:t> </a:t>
            </a:r>
            <a:r>
              <a:rPr lang="pt-BR" sz="1400" dirty="0">
                <a:solidFill>
                  <a:schemeClr val="bg1">
                    <a:lumMod val="50000"/>
                  </a:schemeClr>
                </a:solidFill>
                <a:latin typeface="Verdana" pitchFamily="34" charset="0"/>
                <a:ea typeface="Verdana" pitchFamily="34" charset="0"/>
                <a:cs typeface="Verdana" pitchFamily="34" charset="0"/>
              </a:rPr>
              <a:t>Lote </a:t>
            </a:r>
            <a:r>
              <a:rPr lang="pt-BR" sz="1400" dirty="0" err="1">
                <a:solidFill>
                  <a:schemeClr val="bg1">
                    <a:lumMod val="50000"/>
                  </a:schemeClr>
                </a:solidFill>
                <a:latin typeface="Verdana" pitchFamily="34" charset="0"/>
                <a:ea typeface="Verdana" pitchFamily="34" charset="0"/>
                <a:cs typeface="Verdana" pitchFamily="34" charset="0"/>
              </a:rPr>
              <a:t>Itanhaém</a:t>
            </a:r>
            <a:r>
              <a:rPr lang="pt-BR" sz="1400" dirty="0">
                <a:solidFill>
                  <a:schemeClr val="bg1">
                    <a:lumMod val="50000"/>
                  </a:schemeClr>
                </a:solidFill>
                <a:latin typeface="Verdana" pitchFamily="34" charset="0"/>
                <a:ea typeface="Verdana" pitchFamily="34" charset="0"/>
                <a:cs typeface="Verdana" pitchFamily="34" charset="0"/>
              </a:rPr>
              <a:t>, Ubatuba, Bragança Paulista, Campinas e Jundiaí </a:t>
            </a:r>
          </a:p>
          <a:p>
            <a:pPr lvl="1">
              <a:defRPr/>
            </a:pPr>
            <a:r>
              <a:rPr lang="pt-BR" sz="1400" dirty="0">
                <a:solidFill>
                  <a:schemeClr val="bg1">
                    <a:lumMod val="50000"/>
                  </a:schemeClr>
                </a:solidFill>
                <a:latin typeface="Verdana" pitchFamily="34" charset="0"/>
                <a:ea typeface="Verdana" pitchFamily="34" charset="0"/>
                <a:cs typeface="Verdana" pitchFamily="34" charset="0"/>
              </a:rPr>
              <a:t>(abr/17, 2 proponentes, 101% ágio)</a:t>
            </a:r>
          </a:p>
        </p:txBody>
      </p:sp>
      <p:sp>
        <p:nvSpPr>
          <p:cNvPr id="7" name="Multiplicar 6"/>
          <p:cNvSpPr/>
          <p:nvPr/>
        </p:nvSpPr>
        <p:spPr>
          <a:xfrm>
            <a:off x="539750" y="4005188"/>
            <a:ext cx="431800" cy="215900"/>
          </a:xfrm>
          <a:prstGeom prst="mathMultipl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ln>
                <a:solidFill>
                  <a:srgbClr val="FFC000"/>
                </a:solidFill>
              </a:ln>
            </a:endParaRPr>
          </a:p>
        </p:txBody>
      </p:sp>
      <p:pic>
        <p:nvPicPr>
          <p:cNvPr id="12295"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ultiplicar 7"/>
          <p:cNvSpPr/>
          <p:nvPr/>
        </p:nvSpPr>
        <p:spPr>
          <a:xfrm>
            <a:off x="467544" y="2708920"/>
            <a:ext cx="431800" cy="215900"/>
          </a:xfrm>
          <a:prstGeom prst="mathMultiply">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78EF25C-EDE3-4457-9B46-5D7D6BECC9EF}" type="slidenum">
              <a:rPr lang="es-ES" smtClean="0"/>
              <a:pPr>
                <a:defRPr/>
              </a:pPr>
              <a:t>9</a:t>
            </a:fld>
            <a:endParaRPr lang="es-ES"/>
          </a:p>
        </p:txBody>
      </p:sp>
      <p:sp>
        <p:nvSpPr>
          <p:cNvPr id="13315" name="Retângulo 7"/>
          <p:cNvSpPr>
            <a:spLocks noChangeArrowheads="1"/>
          </p:cNvSpPr>
          <p:nvPr/>
        </p:nvSpPr>
        <p:spPr bwMode="auto">
          <a:xfrm>
            <a:off x="3348038" y="260350"/>
            <a:ext cx="5616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altLang="pt-BR">
                <a:solidFill>
                  <a:srgbClr val="1F497D"/>
                </a:solidFill>
                <a:latin typeface="Verdana" pitchFamily="34" charset="0"/>
              </a:rPr>
              <a:t>Programa de Concessões Paulista:</a:t>
            </a:r>
          </a:p>
          <a:p>
            <a:pPr algn="r" eaLnBrk="1" hangingPunct="1"/>
            <a:r>
              <a:rPr lang="pt-BR" altLang="pt-BR">
                <a:solidFill>
                  <a:srgbClr val="1F497D"/>
                </a:solidFill>
                <a:latin typeface="Verdana" pitchFamily="34" charset="0"/>
              </a:rPr>
              <a:t>Rodovias: novas concessões</a:t>
            </a:r>
            <a:endParaRPr lang="pt-BR" altLang="pt-BR">
              <a:solidFill>
                <a:srgbClr val="000000"/>
              </a:solidFill>
              <a:latin typeface="Calibri" pitchFamily="34" charset="0"/>
            </a:endParaRPr>
          </a:p>
        </p:txBody>
      </p:sp>
      <p:cxnSp>
        <p:nvCxnSpPr>
          <p:cNvPr id="4" name="Conector reto 3"/>
          <p:cNvCxnSpPr/>
          <p:nvPr/>
        </p:nvCxnSpPr>
        <p:spPr>
          <a:xfrm>
            <a:off x="4643438" y="908050"/>
            <a:ext cx="439261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317" name="Picture 10" descr="L:\Logomarcas\SECRETARIA_GOVERNO\SECRETARIA_GOVERNO\HORIZONTAL\PRETO\GOVERNO_H_PR.jpg"/>
          <p:cNvPicPr>
            <a:picLocks noChangeAspect="1" noChangeArrowheads="1"/>
          </p:cNvPicPr>
          <p:nvPr/>
        </p:nvPicPr>
        <p:blipFill>
          <a:blip r:embed="rId2" cstate="print">
            <a:extLst>
              <a:ext uri="{28A0092B-C50C-407E-A947-70E740481C1C}">
                <a14:useLocalDpi xmlns:a14="http://schemas.microsoft.com/office/drawing/2010/main" val="0"/>
              </a:ext>
            </a:extLst>
          </a:blip>
          <a:srcRect l="20003" t="37495" r="19296" b="36786"/>
          <a:stretch>
            <a:fillRect/>
          </a:stretch>
        </p:blipFill>
        <p:spPr bwMode="auto">
          <a:xfrm>
            <a:off x="1403350" y="188913"/>
            <a:ext cx="1878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descr="C:\Users\elizabeth\Downloads\20641357_1425930550777797_875317546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52513"/>
            <a:ext cx="888365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47240</TotalTime>
  <Words>2568</Words>
  <Application>Microsoft Office PowerPoint</Application>
  <PresentationFormat>Apresentação na tela (4:3)</PresentationFormat>
  <Paragraphs>329</Paragraphs>
  <Slides>26</Slides>
  <Notes>2</Notes>
  <HiddenSlides>1</HiddenSlides>
  <MMClips>0</MMClips>
  <ScaleCrop>false</ScaleCrop>
  <HeadingPairs>
    <vt:vector size="6" baseType="variant">
      <vt:variant>
        <vt:lpstr>Fontes usadas</vt:lpstr>
      </vt:variant>
      <vt:variant>
        <vt:i4>5</vt:i4>
      </vt:variant>
      <vt:variant>
        <vt:lpstr>Tema</vt:lpstr>
      </vt:variant>
      <vt:variant>
        <vt:i4>3</vt:i4>
      </vt:variant>
      <vt:variant>
        <vt:lpstr>Títulos de slides</vt:lpstr>
      </vt:variant>
      <vt:variant>
        <vt:i4>26</vt:i4>
      </vt:variant>
    </vt:vector>
  </HeadingPairs>
  <TitlesOfParts>
    <vt:vector size="34" baseType="lpstr">
      <vt:lpstr>Arial</vt:lpstr>
      <vt:lpstr>Calibri</vt:lpstr>
      <vt:lpstr>Verdana</vt:lpstr>
      <vt:lpstr>Wingdings</vt:lpstr>
      <vt:lpstr>Wingdings 3</vt:lpstr>
      <vt:lpstr>Tema de Office</vt:lpstr>
      <vt:lpstr>1_Diseño personalizado</vt:lpstr>
      <vt:lpstr>Diseño personalizado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carlapique</dc:creator>
  <cp:lastModifiedBy>Usuário do Windows</cp:lastModifiedBy>
  <cp:revision>1061</cp:revision>
  <cp:lastPrinted>2016-08-23T21:14:35Z</cp:lastPrinted>
  <dcterms:created xsi:type="dcterms:W3CDTF">2016-05-27T16:13:50Z</dcterms:created>
  <dcterms:modified xsi:type="dcterms:W3CDTF">2017-09-04T03:40:01Z</dcterms:modified>
</cp:coreProperties>
</file>